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258" r:id="rId3"/>
    <p:sldId id="332"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26"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27" r:id="rId46"/>
    <p:sldId id="299" r:id="rId47"/>
    <p:sldId id="300" r:id="rId48"/>
    <p:sldId id="301" r:id="rId49"/>
    <p:sldId id="302" r:id="rId50"/>
    <p:sldId id="303" r:id="rId51"/>
    <p:sldId id="328" r:id="rId52"/>
    <p:sldId id="304" r:id="rId53"/>
    <p:sldId id="305" r:id="rId54"/>
    <p:sldId id="306" r:id="rId55"/>
    <p:sldId id="333"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9" r:id="rId72"/>
    <p:sldId id="330" r:id="rId73"/>
    <p:sldId id="331" r:id="rId74"/>
    <p:sldId id="32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162" d="100"/>
          <a:sy n="162" d="100"/>
        </p:scale>
        <p:origin x="-144" y="-112"/>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dministrateur\Bureau\lahlou%20corrig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Administrateur\Bureau\lahlou%20corrig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Administrateur\Bureau\lahlou%20corrig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PUBLIC:lahlou%20corrig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17"/>
          <c:dLbls>
            <c:dLbl>
              <c:idx val="0"/>
              <c:layout>
                <c:manualLayout>
                  <c:x val="-0.0875028433945757"/>
                  <c:y val="0.10445355788859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1E2-4125-9C9C-50FEF1179BC4}"/>
                </c:ext>
              </c:extLst>
            </c:dLbl>
            <c:dLbl>
              <c:idx val="1"/>
              <c:layout>
                <c:manualLayout>
                  <c:x val="-0.0902548118985127"/>
                  <c:y val="0.0069739720034996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1E2-4125-9C9C-50FEF1179BC4}"/>
                </c:ext>
              </c:extLst>
            </c:dLbl>
            <c:spPr>
              <a:noFill/>
              <a:ln>
                <a:noFill/>
              </a:ln>
              <a:effectLst/>
            </c:spPr>
            <c:txPr>
              <a:bodyPr/>
              <a:lstStyle/>
              <a:p>
                <a:pPr>
                  <a:defRPr lang="en-US"/>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numRef>
              <c:f>'Feuil2 (2)'!$D$11:$D$13</c:f>
              <c:numCache>
                <c:formatCode>General</c:formatCode>
                <c:ptCount val="3"/>
                <c:pt idx="0">
                  <c:v>3.0</c:v>
                </c:pt>
                <c:pt idx="1">
                  <c:v>4.0</c:v>
                </c:pt>
                <c:pt idx="2">
                  <c:v>5.0</c:v>
                </c:pt>
              </c:numCache>
            </c:numRef>
          </c:cat>
          <c:val>
            <c:numRef>
              <c:f>'Feuil2 (2)'!$E$11:$E$13</c:f>
              <c:numCache>
                <c:formatCode>0.00%</c:formatCode>
                <c:ptCount val="3"/>
                <c:pt idx="0">
                  <c:v>0.143</c:v>
                </c:pt>
                <c:pt idx="1">
                  <c:v>0.143</c:v>
                </c:pt>
                <c:pt idx="2">
                  <c:v>0.714000000000004</c:v>
                </c:pt>
              </c:numCache>
            </c:numRef>
          </c:val>
          <c:extLst xmlns:c16r2="http://schemas.microsoft.com/office/drawing/2015/06/chart">
            <c:ext xmlns:c16="http://schemas.microsoft.com/office/drawing/2014/chart" uri="{C3380CC4-5D6E-409C-BE32-E72D297353CC}">
              <c16:uniqueId val="{00000002-F1E2-4125-9C9C-50FEF1179BC4}"/>
            </c:ext>
          </c:extLst>
        </c:ser>
        <c:dLbls>
          <c:showLegendKey val="0"/>
          <c:showVal val="0"/>
          <c:showCatName val="0"/>
          <c:showSerName val="0"/>
          <c:showPercent val="0"/>
          <c:showBubbleSize val="0"/>
          <c:showLeaderLines val="1"/>
        </c:dLbls>
      </c:pie3DChart>
    </c:plotArea>
    <c:legend>
      <c:legendPos val="r"/>
      <c:overlay val="0"/>
      <c:txPr>
        <a:bodyPr/>
        <a:lstStyle/>
        <a:p>
          <a:pPr>
            <a:defRPr lang="en-US" sz="1400"/>
          </a:pPr>
          <a:endParaRPr lang="fr-FR"/>
        </a:p>
      </c:txPr>
    </c:legend>
    <c:plotVisOnly val="1"/>
    <c:dispBlanksAs val="zero"/>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numFmt formatCode="0.00%" sourceLinked="0"/>
            <c:spPr>
              <a:noFill/>
              <a:ln>
                <a:noFill/>
              </a:ln>
              <a:effectLst/>
            </c:spPr>
            <c:txPr>
              <a:bodyPr/>
              <a:lstStyle/>
              <a:p>
                <a:pPr>
                  <a:defRPr lang="en-US"/>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Feuil14!$E$13:$E$15</c:f>
              <c:strCache>
                <c:ptCount val="3"/>
                <c:pt idx="0">
                  <c:v>2</c:v>
                </c:pt>
                <c:pt idx="1">
                  <c:v>4</c:v>
                </c:pt>
                <c:pt idx="2">
                  <c:v>5</c:v>
                </c:pt>
              </c:strCache>
            </c:strRef>
          </c:cat>
          <c:val>
            <c:numRef>
              <c:f>Feuil14!$F$13:$F$15</c:f>
              <c:numCache>
                <c:formatCode>0%</c:formatCode>
                <c:ptCount val="3"/>
                <c:pt idx="0">
                  <c:v>0.143</c:v>
                </c:pt>
                <c:pt idx="1">
                  <c:v>0.286</c:v>
                </c:pt>
                <c:pt idx="2">
                  <c:v>0.571000000000004</c:v>
                </c:pt>
              </c:numCache>
            </c:numRef>
          </c:val>
          <c:extLst xmlns:c16r2="http://schemas.microsoft.com/office/drawing/2015/06/chart">
            <c:ext xmlns:c16="http://schemas.microsoft.com/office/drawing/2014/chart" uri="{C3380CC4-5D6E-409C-BE32-E72D297353CC}">
              <c16:uniqueId val="{00000000-DB60-47C9-9254-ED612EE2EA02}"/>
            </c:ext>
          </c:extLst>
        </c:ser>
        <c:dLbls>
          <c:showLegendKey val="0"/>
          <c:showVal val="0"/>
          <c:showCatName val="0"/>
          <c:showSerName val="0"/>
          <c:showPercent val="0"/>
          <c:showBubbleSize val="0"/>
          <c:showLeaderLines val="1"/>
        </c:dLbls>
      </c:pie3DChart>
    </c:plotArea>
    <c:legend>
      <c:legendPos val="r"/>
      <c:overlay val="0"/>
      <c:txPr>
        <a:bodyPr/>
        <a:lstStyle/>
        <a:p>
          <a:pPr>
            <a:defRPr lang="en-US" sz="1400"/>
          </a:pPr>
          <a:endParaRPr lang="fr-FR"/>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704504106694022"/>
          <c:y val="0.095574921626012"/>
          <c:w val="0.761010558142091"/>
          <c:h val="0.784043935009001"/>
        </c:manualLayout>
      </c:layout>
      <c:pie3DChart>
        <c:varyColors val="1"/>
        <c:ser>
          <c:idx val="0"/>
          <c:order val="0"/>
          <c:explosion val="23"/>
          <c:dLbls>
            <c:spPr>
              <a:noFill/>
              <a:ln>
                <a:noFill/>
              </a:ln>
              <a:effectLst/>
            </c:spPr>
            <c:txPr>
              <a:bodyPr/>
              <a:lstStyle/>
              <a:p>
                <a:pPr>
                  <a:defRPr lang="en-US"/>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'Feuil2 (3)'!$D$11:$D$13</c:f>
              <c:strCache>
                <c:ptCount val="3"/>
                <c:pt idx="0">
                  <c:v>3</c:v>
                </c:pt>
                <c:pt idx="1">
                  <c:v>4</c:v>
                </c:pt>
                <c:pt idx="2">
                  <c:v>5</c:v>
                </c:pt>
              </c:strCache>
            </c:strRef>
          </c:cat>
          <c:val>
            <c:numRef>
              <c:f>'Feuil2 (3)'!$E$11:$E$13</c:f>
              <c:numCache>
                <c:formatCode>0.00%</c:formatCode>
                <c:ptCount val="3"/>
                <c:pt idx="0">
                  <c:v>0.143</c:v>
                </c:pt>
                <c:pt idx="1">
                  <c:v>0.429</c:v>
                </c:pt>
                <c:pt idx="2">
                  <c:v>0.429</c:v>
                </c:pt>
              </c:numCache>
            </c:numRef>
          </c:val>
          <c:extLst xmlns:c16r2="http://schemas.microsoft.com/office/drawing/2015/06/chart">
            <c:ext xmlns:c16="http://schemas.microsoft.com/office/drawing/2014/chart" uri="{C3380CC4-5D6E-409C-BE32-E72D297353CC}">
              <c16:uniqueId val="{00000000-0019-4C2C-9FC5-2D81413FD845}"/>
            </c:ext>
          </c:extLst>
        </c:ser>
        <c:dLbls>
          <c:showLegendKey val="0"/>
          <c:showVal val="0"/>
          <c:showCatName val="0"/>
          <c:showSerName val="0"/>
          <c:showPercent val="0"/>
          <c:showBubbleSize val="0"/>
          <c:showLeaderLines val="1"/>
        </c:dLbls>
      </c:pie3DChart>
    </c:plotArea>
    <c:legend>
      <c:legendPos val="r"/>
      <c:overlay val="0"/>
      <c:txPr>
        <a:bodyPr/>
        <a:lstStyle/>
        <a:p>
          <a:pPr>
            <a:defRPr lang="en-US" sz="1200"/>
          </a:pPr>
          <a:endParaRPr lang="fr-FR"/>
        </a:p>
      </c:txPr>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25532782975146"/>
          <c:y val="0.107268598707405"/>
          <c:w val="0.511264360416096"/>
          <c:h val="0.785463100500551"/>
        </c:manualLayout>
      </c:layout>
      <c:pieChart>
        <c:varyColors val="1"/>
        <c:ser>
          <c:idx val="0"/>
          <c:order val="0"/>
          <c:explosion val="25"/>
          <c:dLbls>
            <c:dLbl>
              <c:idx val="0"/>
              <c:layout>
                <c:manualLayout>
                  <c:x val="-0.18178157490018"/>
                  <c:y val="0.042326220278977"/>
                </c:manualLayout>
              </c:layout>
              <c:tx>
                <c:rich>
                  <a:bodyPr/>
                  <a:lstStyle/>
                  <a:p>
                    <a:r>
                      <a:rPr lang="en-US" sz="1800" b="1"/>
                      <a:t>
36%</a:t>
                    </a:r>
                  </a:p>
                </c:rich>
              </c:tx>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F75-4204-9737-5518F8CE23BA}"/>
                </c:ext>
              </c:extLst>
            </c:dLbl>
            <c:dLbl>
              <c:idx val="1"/>
              <c:layout>
                <c:manualLayout>
                  <c:x val="0.0254155568816374"/>
                  <c:y val="-0.158899056536853"/>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F75-4204-9737-5518F8CE23BA}"/>
                </c:ext>
              </c:extLst>
            </c:dLbl>
            <c:dLbl>
              <c:idx val="2"/>
              <c:layout>
                <c:manualLayout>
                  <c:x val="0.096773642666201"/>
                  <c:y val="-0.0270014896786555"/>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F75-4204-9737-5518F8CE23BA}"/>
                </c:ext>
              </c:extLst>
            </c:dLbl>
            <c:dLbl>
              <c:idx val="3"/>
              <c:layout>
                <c:manualLayout>
                  <c:x val="0.0547253312374776"/>
                  <c:y val="0.0905869075947817"/>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F75-4204-9737-5518F8CE23BA}"/>
                </c:ext>
              </c:extLst>
            </c:dLbl>
            <c:spPr>
              <a:noFill/>
              <a:ln>
                <a:noFill/>
              </a:ln>
              <a:effectLst/>
            </c:spPr>
            <c:txPr>
              <a:bodyPr/>
              <a:lstStyle/>
              <a:p>
                <a:pPr>
                  <a:defRPr lang="en-US" sz="1800" b="1"/>
                </a:pPr>
                <a:endParaRPr lang="fr-FR"/>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Feuil1!$C$7:$C$10</c:f>
              <c:strCache>
                <c:ptCount val="4"/>
                <c:pt idx="0">
                  <c:v>La transparence</c:v>
                </c:pt>
                <c:pt idx="1">
                  <c:v>La bonne gouvernance</c:v>
                </c:pt>
                <c:pt idx="2">
                  <c:v>La mise en oeuvre d'actions/mesures permettant l'implication des femmes artisanes dans la gestion des sites.</c:v>
                </c:pt>
                <c:pt idx="3">
                  <c:v>L'adoption d'une approche  participative et de partenariat.</c:v>
                </c:pt>
              </c:strCache>
            </c:strRef>
          </c:cat>
          <c:val>
            <c:numRef>
              <c:f>Feuil1!$D$7:$D$10</c:f>
              <c:numCache>
                <c:formatCode>General</c:formatCode>
                <c:ptCount val="4"/>
                <c:pt idx="0">
                  <c:v>100.0</c:v>
                </c:pt>
                <c:pt idx="1">
                  <c:v>87.5</c:v>
                </c:pt>
                <c:pt idx="2">
                  <c:v>50.0</c:v>
                </c:pt>
                <c:pt idx="3">
                  <c:v>37.5</c:v>
                </c:pt>
              </c:numCache>
            </c:numRef>
          </c:val>
          <c:extLst xmlns:c16r2="http://schemas.microsoft.com/office/drawing/2015/06/chart">
            <c:ext xmlns:c16="http://schemas.microsoft.com/office/drawing/2014/chart" uri="{C3380CC4-5D6E-409C-BE32-E72D297353CC}">
              <c16:uniqueId val="{00000004-1F75-4204-9737-5518F8CE23BA}"/>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605928963740643"/>
          <c:y val="0.0445556034211648"/>
          <c:w val="0.362331948089822"/>
          <c:h val="0.921626909658411"/>
        </c:manualLayout>
      </c:layout>
      <c:overlay val="0"/>
      <c:txPr>
        <a:bodyPr/>
        <a:lstStyle/>
        <a:p>
          <a:pPr>
            <a:defRPr lang="en-US" sz="1400" b="1"/>
          </a:pPr>
          <a:endParaRPr lang="fr-FR"/>
        </a:p>
      </c:txPr>
    </c:legend>
    <c:plotVisOnly val="1"/>
    <c:dispBlanksAs val="zero"/>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Feuil7!$C$24:$C$25</c:f>
              <c:strCache>
                <c:ptCount val="2"/>
                <c:pt idx="0">
                  <c:v>Insatisfait</c:v>
                </c:pt>
                <c:pt idx="1">
                  <c:v>Très satisfait</c:v>
                </c:pt>
              </c:strCache>
            </c:strRef>
          </c:cat>
          <c:val>
            <c:numRef>
              <c:f>Feuil7!$D$24:$D$25</c:f>
              <c:numCache>
                <c:formatCode>0.00%</c:formatCode>
                <c:ptCount val="2"/>
                <c:pt idx="0">
                  <c:v>0.143</c:v>
                </c:pt>
                <c:pt idx="1">
                  <c:v>0.857000000000004</c:v>
                </c:pt>
              </c:numCache>
            </c:numRef>
          </c:val>
          <c:extLst xmlns:c16r2="http://schemas.microsoft.com/office/drawing/2015/06/chart">
            <c:ext xmlns:c16="http://schemas.microsoft.com/office/drawing/2014/chart" uri="{C3380CC4-5D6E-409C-BE32-E72D297353CC}">
              <c16:uniqueId val="{00000000-BF9F-48BE-9CCB-7B1693EED7A1}"/>
            </c:ext>
          </c:extLst>
        </c:ser>
        <c:dLbls>
          <c:showLegendKey val="0"/>
          <c:showVal val="0"/>
          <c:showCatName val="0"/>
          <c:showSerName val="0"/>
          <c:showPercent val="0"/>
          <c:showBubbleSize val="0"/>
        </c:dLbls>
        <c:gapWidth val="150"/>
        <c:overlap val="100"/>
        <c:axId val="2131214600"/>
        <c:axId val="2131217640"/>
      </c:barChart>
      <c:catAx>
        <c:axId val="2131214600"/>
        <c:scaling>
          <c:orientation val="minMax"/>
        </c:scaling>
        <c:delete val="0"/>
        <c:axPos val="l"/>
        <c:numFmt formatCode="General" sourceLinked="0"/>
        <c:majorTickMark val="out"/>
        <c:minorTickMark val="none"/>
        <c:tickLblPos val="nextTo"/>
        <c:crossAx val="2131217640"/>
        <c:crosses val="autoZero"/>
        <c:auto val="1"/>
        <c:lblAlgn val="ctr"/>
        <c:lblOffset val="100"/>
        <c:noMultiLvlLbl val="0"/>
      </c:catAx>
      <c:valAx>
        <c:axId val="2131217640"/>
        <c:scaling>
          <c:orientation val="minMax"/>
        </c:scaling>
        <c:delete val="1"/>
        <c:axPos val="b"/>
        <c:numFmt formatCode="0.00%" sourceLinked="1"/>
        <c:majorTickMark val="out"/>
        <c:minorTickMark val="none"/>
        <c:tickLblPos val="none"/>
        <c:crossAx val="2131214600"/>
        <c:crosses val="autoZero"/>
        <c:crossBetween val="between"/>
      </c:valAx>
    </c:plotArea>
    <c:plotVisOnly val="1"/>
    <c:dispBlanksAs val="gap"/>
    <c:showDLblsOverMax val="0"/>
  </c:chart>
  <c:txPr>
    <a:bodyPr/>
    <a:lstStyle/>
    <a:p>
      <a:pPr>
        <a:defRPr sz="1400" b="1"/>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9BF2038-B57E-4117-9C2E-9D1811838D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5208DF12-9DAE-4F69-9101-5D3DF11BDA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1E9304-EC51-425D-9D67-519E81DC5BD0}" type="datetimeFigureOut">
              <a:rPr lang="en-US" smtClean="0"/>
              <a:t>02/12/18</a:t>
            </a:fld>
            <a:endParaRPr lang="en-US"/>
          </a:p>
        </p:txBody>
      </p:sp>
      <p:sp>
        <p:nvSpPr>
          <p:cNvPr id="4" name="Footer Placeholder 3">
            <a:extLst>
              <a:ext uri="{FF2B5EF4-FFF2-40B4-BE49-F238E27FC236}">
                <a16:creationId xmlns:a16="http://schemas.microsoft.com/office/drawing/2014/main" xmlns="" id="{6C0D1C1F-D34C-4A5A-8C9B-EB4574CE69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443D9092-B288-49D2-A7DF-38B6C0AAEE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663CD-E18A-452D-A4BF-09C2D16CAC0A}" type="slidenum">
              <a:rPr lang="en-US" smtClean="0"/>
              <a:t>‹#›</a:t>
            </a:fld>
            <a:endParaRPr lang="en-US"/>
          </a:p>
        </p:txBody>
      </p:sp>
    </p:spTree>
    <p:extLst>
      <p:ext uri="{BB962C8B-B14F-4D97-AF65-F5344CB8AC3E}">
        <p14:creationId xmlns:p14="http://schemas.microsoft.com/office/powerpoint/2010/main" val="317664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9E5D7-B7F1-4365-B5DB-482248B1D2A5}" type="datetimeFigureOut">
              <a:rPr lang="fr-FR" smtClean="0"/>
              <a:t>02/12/18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C33B5F-88DC-4D5A-9564-65354D2179B6}" type="slidenum">
              <a:rPr lang="fr-FR" smtClean="0"/>
              <a:t>‹#›</a:t>
            </a:fld>
            <a:endParaRPr lang="fr-FR"/>
          </a:p>
        </p:txBody>
      </p:sp>
    </p:spTree>
    <p:extLst>
      <p:ext uri="{BB962C8B-B14F-4D97-AF65-F5344CB8AC3E}">
        <p14:creationId xmlns:p14="http://schemas.microsoft.com/office/powerpoint/2010/main" val="341644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25</a:t>
            </a:fld>
            <a:endParaRPr lang="fr-FR" dirty="0"/>
          </a:p>
        </p:txBody>
      </p:sp>
    </p:spTree>
    <p:extLst>
      <p:ext uri="{BB962C8B-B14F-4D97-AF65-F5344CB8AC3E}">
        <p14:creationId xmlns:p14="http://schemas.microsoft.com/office/powerpoint/2010/main" val="413681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41</a:t>
            </a:fld>
            <a:endParaRPr lang="fr-FR" dirty="0"/>
          </a:p>
        </p:txBody>
      </p:sp>
    </p:spTree>
    <p:extLst>
      <p:ext uri="{BB962C8B-B14F-4D97-AF65-F5344CB8AC3E}">
        <p14:creationId xmlns:p14="http://schemas.microsoft.com/office/powerpoint/2010/main" val="2037081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42</a:t>
            </a:fld>
            <a:endParaRPr lang="fr-FR" dirty="0"/>
          </a:p>
        </p:txBody>
      </p:sp>
    </p:spTree>
    <p:extLst>
      <p:ext uri="{BB962C8B-B14F-4D97-AF65-F5344CB8AC3E}">
        <p14:creationId xmlns:p14="http://schemas.microsoft.com/office/powerpoint/2010/main" val="4107156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43</a:t>
            </a:fld>
            <a:endParaRPr lang="fr-FR" dirty="0"/>
          </a:p>
        </p:txBody>
      </p:sp>
    </p:spTree>
    <p:extLst>
      <p:ext uri="{BB962C8B-B14F-4D97-AF65-F5344CB8AC3E}">
        <p14:creationId xmlns:p14="http://schemas.microsoft.com/office/powerpoint/2010/main" val="1192979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44</a:t>
            </a:fld>
            <a:endParaRPr lang="fr-FR" dirty="0"/>
          </a:p>
        </p:txBody>
      </p:sp>
    </p:spTree>
    <p:extLst>
      <p:ext uri="{BB962C8B-B14F-4D97-AF65-F5344CB8AC3E}">
        <p14:creationId xmlns:p14="http://schemas.microsoft.com/office/powerpoint/2010/main" val="356558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26</a:t>
            </a:fld>
            <a:endParaRPr lang="fr-FR" dirty="0"/>
          </a:p>
        </p:txBody>
      </p:sp>
    </p:spTree>
    <p:extLst>
      <p:ext uri="{BB962C8B-B14F-4D97-AF65-F5344CB8AC3E}">
        <p14:creationId xmlns:p14="http://schemas.microsoft.com/office/powerpoint/2010/main" val="263370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27</a:t>
            </a:fld>
            <a:endParaRPr lang="fr-FR" dirty="0"/>
          </a:p>
        </p:txBody>
      </p:sp>
    </p:spTree>
    <p:extLst>
      <p:ext uri="{BB962C8B-B14F-4D97-AF65-F5344CB8AC3E}">
        <p14:creationId xmlns:p14="http://schemas.microsoft.com/office/powerpoint/2010/main" val="408109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28</a:t>
            </a:fld>
            <a:endParaRPr lang="fr-FR" dirty="0"/>
          </a:p>
        </p:txBody>
      </p:sp>
    </p:spTree>
    <p:extLst>
      <p:ext uri="{BB962C8B-B14F-4D97-AF65-F5344CB8AC3E}">
        <p14:creationId xmlns:p14="http://schemas.microsoft.com/office/powerpoint/2010/main" val="35252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29</a:t>
            </a:fld>
            <a:endParaRPr lang="fr-FR" dirty="0"/>
          </a:p>
        </p:txBody>
      </p:sp>
    </p:spTree>
    <p:extLst>
      <p:ext uri="{BB962C8B-B14F-4D97-AF65-F5344CB8AC3E}">
        <p14:creationId xmlns:p14="http://schemas.microsoft.com/office/powerpoint/2010/main" val="225671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31</a:t>
            </a:fld>
            <a:endParaRPr lang="fr-FR" dirty="0"/>
          </a:p>
        </p:txBody>
      </p:sp>
    </p:spTree>
    <p:extLst>
      <p:ext uri="{BB962C8B-B14F-4D97-AF65-F5344CB8AC3E}">
        <p14:creationId xmlns:p14="http://schemas.microsoft.com/office/powerpoint/2010/main" val="212578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32</a:t>
            </a:fld>
            <a:endParaRPr lang="fr-FR" dirty="0"/>
          </a:p>
        </p:txBody>
      </p:sp>
    </p:spTree>
    <p:extLst>
      <p:ext uri="{BB962C8B-B14F-4D97-AF65-F5344CB8AC3E}">
        <p14:creationId xmlns:p14="http://schemas.microsoft.com/office/powerpoint/2010/main" val="102015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37</a:t>
            </a:fld>
            <a:endParaRPr lang="fr-FR" dirty="0"/>
          </a:p>
        </p:txBody>
      </p:sp>
    </p:spTree>
    <p:extLst>
      <p:ext uri="{BB962C8B-B14F-4D97-AF65-F5344CB8AC3E}">
        <p14:creationId xmlns:p14="http://schemas.microsoft.com/office/powerpoint/2010/main" val="108632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746125"/>
            <a:ext cx="6629400" cy="3730625"/>
          </a:xfrm>
        </p:spPr>
      </p:sp>
      <p:sp>
        <p:nvSpPr>
          <p:cNvPr id="3" name="Espace réservé des commentaires 2"/>
          <p:cNvSpPr>
            <a:spLocks noGrp="1"/>
          </p:cNvSpPr>
          <p:nvPr>
            <p:ph type="body" idx="1"/>
          </p:nvPr>
        </p:nvSpPr>
        <p:spPr/>
        <p:txBody>
          <a:bodyPr>
            <a:normAutofit/>
          </a:bodyPr>
          <a:lstStyle/>
          <a:p>
            <a:r>
              <a:rPr lang="fr-MA" baseline="0" dirty="0"/>
              <a:t> </a:t>
            </a:r>
            <a:endParaRPr lang="fr-FR" dirty="0"/>
          </a:p>
        </p:txBody>
      </p:sp>
      <p:sp>
        <p:nvSpPr>
          <p:cNvPr id="4" name="Espace réservé du numéro de diapositive 3"/>
          <p:cNvSpPr>
            <a:spLocks noGrp="1"/>
          </p:cNvSpPr>
          <p:nvPr>
            <p:ph type="sldNum" sz="quarter" idx="10"/>
          </p:nvPr>
        </p:nvSpPr>
        <p:spPr/>
        <p:txBody>
          <a:bodyPr/>
          <a:lstStyle/>
          <a:p>
            <a:fld id="{8DC2DDF6-186C-4584-9DF6-6CA9260F8116}" type="slidenum">
              <a:rPr lang="fr-FR" smtClean="0"/>
              <a:pPr/>
              <a:t>38</a:t>
            </a:fld>
            <a:endParaRPr lang="fr-FR" dirty="0"/>
          </a:p>
        </p:txBody>
      </p:sp>
    </p:spTree>
    <p:extLst>
      <p:ext uri="{BB962C8B-B14F-4D97-AF65-F5344CB8AC3E}">
        <p14:creationId xmlns:p14="http://schemas.microsoft.com/office/powerpoint/2010/main" val="2448373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6A7E5-7EB9-4FC5-9E6F-14080C459ED8}"/>
              </a:ext>
            </a:extLst>
          </p:cNvPr>
          <p:cNvSpPr>
            <a:spLocks noGrp="1"/>
          </p:cNvSpPr>
          <p:nvPr>
            <p:ph type="ctrTitle" hasCustomPrompt="1"/>
          </p:nvPr>
        </p:nvSpPr>
        <p:spPr>
          <a:xfrm>
            <a:off x="1524000" y="1409134"/>
            <a:ext cx="9144000" cy="2387600"/>
          </a:xfrm>
        </p:spPr>
        <p:txBody>
          <a:bodyPr anchor="b"/>
          <a:lstStyle>
            <a:lvl1pPr algn="ctr" rtl="1">
              <a:defRPr sz="6000" b="0" i="0" cap="none" spc="0">
                <a:ln w="0"/>
                <a:solidFill>
                  <a:schemeClr val="tx1"/>
                </a:solidFill>
                <a:effectLst>
                  <a:outerShdw blurRad="38100" dist="19050" dir="2700000" algn="tl" rotWithShape="0">
                    <a:schemeClr val="dk1">
                      <a:alpha val="40000"/>
                    </a:schemeClr>
                  </a:outerShdw>
                </a:effectLst>
                <a:latin typeface="+mj-lt"/>
              </a:defRPr>
            </a:lvl1pPr>
          </a:lstStyle>
          <a:p>
            <a:r>
              <a:rPr lang="en-US" dirty="0"/>
              <a:t>TASHAROC</a:t>
            </a:r>
          </a:p>
        </p:txBody>
      </p:sp>
      <p:sp>
        <p:nvSpPr>
          <p:cNvPr id="3" name="Subtitle 2">
            <a:extLst>
              <a:ext uri="{FF2B5EF4-FFF2-40B4-BE49-F238E27FC236}">
                <a16:creationId xmlns:a16="http://schemas.microsoft.com/office/drawing/2014/main" xmlns="" id="{6B8EB727-4C51-4AD4-BA77-831AF5E775FB}"/>
              </a:ext>
            </a:extLst>
          </p:cNvPr>
          <p:cNvSpPr>
            <a:spLocks noGrp="1"/>
          </p:cNvSpPr>
          <p:nvPr>
            <p:ph type="subTitle" idx="1" hasCustomPrompt="1"/>
          </p:nvPr>
        </p:nvSpPr>
        <p:spPr>
          <a:xfrm>
            <a:off x="1524000" y="3877379"/>
            <a:ext cx="9144000" cy="1655762"/>
          </a:xfrm>
        </p:spPr>
        <p:txBody>
          <a:bodyPr/>
          <a:lstStyle>
            <a:lvl1pPr marL="0" indent="0" algn="ctr" rtl="1">
              <a:buNone/>
              <a:defRPr sz="2400" b="0" i="1" cap="none" spc="0">
                <a:ln w="0"/>
                <a:solidFill>
                  <a:schemeClr val="tx1"/>
                </a:solidFill>
                <a:effectLst>
                  <a:outerShdw blurRad="38100" dist="19050" dir="2700000" algn="tl" rotWithShape="0">
                    <a:schemeClr val="dk1">
                      <a:alpha val="40000"/>
                    </a:scheme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For an Open Region </a:t>
            </a:r>
          </a:p>
        </p:txBody>
      </p:sp>
      <p:sp>
        <p:nvSpPr>
          <p:cNvPr id="39" name="Rectangle 38">
            <a:extLst>
              <a:ext uri="{FF2B5EF4-FFF2-40B4-BE49-F238E27FC236}">
                <a16:creationId xmlns:a16="http://schemas.microsoft.com/office/drawing/2014/main" xmlns="" id="{110BF951-24E2-4C4A-8617-79E1743989EB}"/>
              </a:ext>
            </a:extLst>
          </p:cNvPr>
          <p:cNvSpPr/>
          <p:nvPr userDrawn="1"/>
        </p:nvSpPr>
        <p:spPr>
          <a:xfrm>
            <a:off x="389644" y="1305605"/>
            <a:ext cx="11233606" cy="1035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FD5DE438-2123-419F-B93D-0D657D65C545}"/>
              </a:ext>
            </a:extLst>
          </p:cNvPr>
          <p:cNvSpPr/>
          <p:nvPr userDrawn="1"/>
        </p:nvSpPr>
        <p:spPr>
          <a:xfrm>
            <a:off x="996099" y="904973"/>
            <a:ext cx="135117" cy="457814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2D85F874-D339-483E-BF16-07D14D68DA72}"/>
              </a:ext>
            </a:extLst>
          </p:cNvPr>
          <p:cNvSpPr/>
          <p:nvPr userDrawn="1"/>
        </p:nvSpPr>
        <p:spPr>
          <a:xfrm>
            <a:off x="11060784" y="974253"/>
            <a:ext cx="135117" cy="457814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0E737FBB-472D-4162-A96C-11E550B4EB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1170744" y="390581"/>
            <a:ext cx="1798637" cy="850723"/>
          </a:xfrm>
          <a:prstGeom prst="rect">
            <a:avLst/>
          </a:prstGeom>
        </p:spPr>
      </p:pic>
      <p:pic>
        <p:nvPicPr>
          <p:cNvPr id="17" name="Picture 16">
            <a:extLst>
              <a:ext uri="{FF2B5EF4-FFF2-40B4-BE49-F238E27FC236}">
                <a16:creationId xmlns:a16="http://schemas.microsoft.com/office/drawing/2014/main" xmlns="" id="{305A973D-56C6-4F3C-9CD5-92B450314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9" name="image4.png">
            <a:extLst>
              <a:ext uri="{FF2B5EF4-FFF2-40B4-BE49-F238E27FC236}">
                <a16:creationId xmlns:a16="http://schemas.microsoft.com/office/drawing/2014/main" xmlns="" id="{9021FC60-CA5B-449C-AC6B-EC86F7D32E65}"/>
              </a:ext>
            </a:extLst>
          </p:cNvPr>
          <p:cNvPicPr/>
          <p:nvPr userDrawn="1"/>
        </p:nvPicPr>
        <p:blipFill>
          <a:blip r:embed="rId4"/>
          <a:srcRect/>
          <a:stretch>
            <a:fillRect/>
          </a:stretch>
        </p:blipFill>
        <p:spPr>
          <a:xfrm>
            <a:off x="7274132" y="6188634"/>
            <a:ext cx="1236569" cy="501648"/>
          </a:xfrm>
          <a:prstGeom prst="rect">
            <a:avLst/>
          </a:prstGeom>
          <a:ln/>
        </p:spPr>
      </p:pic>
      <p:pic>
        <p:nvPicPr>
          <p:cNvPr id="20" name="Picture 19">
            <a:extLst>
              <a:ext uri="{FF2B5EF4-FFF2-40B4-BE49-F238E27FC236}">
                <a16:creationId xmlns:a16="http://schemas.microsoft.com/office/drawing/2014/main" xmlns="" id="{B97CF703-781E-4385-98EC-EB5E14B8E5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29"/>
            <a:ext cx="907655" cy="633763"/>
          </a:xfrm>
          <a:prstGeom prst="rect">
            <a:avLst/>
          </a:prstGeom>
        </p:spPr>
      </p:pic>
      <p:pic>
        <p:nvPicPr>
          <p:cNvPr id="21" name="Picture 20">
            <a:extLst>
              <a:ext uri="{FF2B5EF4-FFF2-40B4-BE49-F238E27FC236}">
                <a16:creationId xmlns:a16="http://schemas.microsoft.com/office/drawing/2014/main" xmlns="" id="{626A3761-6344-444A-A87F-CA07B80CADD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95024"/>
            <a:ext cx="1444082" cy="526572"/>
          </a:xfrm>
          <a:prstGeom prst="rect">
            <a:avLst/>
          </a:prstGeom>
        </p:spPr>
      </p:pic>
      <p:pic>
        <p:nvPicPr>
          <p:cNvPr id="22" name="Picture 21">
            <a:extLst>
              <a:ext uri="{FF2B5EF4-FFF2-40B4-BE49-F238E27FC236}">
                <a16:creationId xmlns:a16="http://schemas.microsoft.com/office/drawing/2014/main" xmlns="" id="{36DE5E89-2031-43DB-AEE9-715AF37139D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71913"/>
            <a:ext cx="907655" cy="907655"/>
          </a:xfrm>
          <a:prstGeom prst="rect">
            <a:avLst/>
          </a:prstGeom>
        </p:spPr>
      </p:pic>
    </p:spTree>
    <p:extLst>
      <p:ext uri="{BB962C8B-B14F-4D97-AF65-F5344CB8AC3E}">
        <p14:creationId xmlns:p14="http://schemas.microsoft.com/office/powerpoint/2010/main" val="40097261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2B3EF-19A2-4829-A4E6-5C55BF78D57B}"/>
              </a:ext>
            </a:extLst>
          </p:cNvPr>
          <p:cNvSpPr>
            <a:spLocks noGrp="1"/>
          </p:cNvSpPr>
          <p:nvPr>
            <p:ph type="title"/>
          </p:nvPr>
        </p:nvSpPr>
        <p:spPr/>
        <p:txBody>
          <a:bodyPr/>
          <a:lstStyle>
            <a:lvl1pPr algn="r" rtl="1">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xmlns="" id="{52F0A44A-4267-434F-AFF8-F59AA9F3B99A}"/>
              </a:ext>
            </a:extLst>
          </p:cNvPr>
          <p:cNvSpPr>
            <a:spLocks noGrp="1"/>
          </p:cNvSpPr>
          <p:nvPr>
            <p:ph type="body" orient="vert" idx="1"/>
          </p:nvPr>
        </p:nvSpPr>
        <p:spPr/>
        <p:txBody>
          <a:bodyPr vert="eaVert"/>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a:extLst>
              <a:ext uri="{FF2B5EF4-FFF2-40B4-BE49-F238E27FC236}">
                <a16:creationId xmlns:a16="http://schemas.microsoft.com/office/drawing/2014/main" xmlns="" id="{244FF0C5-A58A-4371-B394-8B9A6C5C17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sp>
        <p:nvSpPr>
          <p:cNvPr id="21" name="Rectangle 20">
            <a:extLst>
              <a:ext uri="{FF2B5EF4-FFF2-40B4-BE49-F238E27FC236}">
                <a16:creationId xmlns:a16="http://schemas.microsoft.com/office/drawing/2014/main" xmlns="" id="{DB05DBF2-FA5D-491E-B3E2-9CC22C44D092}"/>
              </a:ext>
            </a:extLst>
          </p:cNvPr>
          <p:cNvSpPr/>
          <p:nvPr userDrawn="1"/>
        </p:nvSpPr>
        <p:spPr>
          <a:xfrm>
            <a:off x="838200" y="1686462"/>
            <a:ext cx="11122639" cy="10421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2881305-5BA2-4620-BBA0-285C27B81C3F}"/>
              </a:ext>
            </a:extLst>
          </p:cNvPr>
          <p:cNvSpPr/>
          <p:nvPr userDrawn="1"/>
        </p:nvSpPr>
        <p:spPr>
          <a:xfrm>
            <a:off x="11353800" y="1272620"/>
            <a:ext cx="124513" cy="49043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3CAE5F69-3620-4268-B327-984FDD1B4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8" name="image4.png">
            <a:extLst>
              <a:ext uri="{FF2B5EF4-FFF2-40B4-BE49-F238E27FC236}">
                <a16:creationId xmlns:a16="http://schemas.microsoft.com/office/drawing/2014/main" xmlns="" id="{D6E04136-5BC4-4B3B-8508-9D2735D2DDE5}"/>
              </a:ext>
            </a:extLst>
          </p:cNvPr>
          <p:cNvPicPr/>
          <p:nvPr userDrawn="1"/>
        </p:nvPicPr>
        <p:blipFill>
          <a:blip r:embed="rId4"/>
          <a:srcRect/>
          <a:stretch>
            <a:fillRect/>
          </a:stretch>
        </p:blipFill>
        <p:spPr>
          <a:xfrm>
            <a:off x="7274132" y="6188634"/>
            <a:ext cx="1236569" cy="501648"/>
          </a:xfrm>
          <a:prstGeom prst="rect">
            <a:avLst/>
          </a:prstGeom>
          <a:ln/>
        </p:spPr>
      </p:pic>
      <p:pic>
        <p:nvPicPr>
          <p:cNvPr id="19" name="Picture 18">
            <a:extLst>
              <a:ext uri="{FF2B5EF4-FFF2-40B4-BE49-F238E27FC236}">
                <a16:creationId xmlns:a16="http://schemas.microsoft.com/office/drawing/2014/main" xmlns="" id="{12676BA8-1065-4097-AD47-FD63381331A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2" name="Picture 11">
            <a:extLst>
              <a:ext uri="{FF2B5EF4-FFF2-40B4-BE49-F238E27FC236}">
                <a16:creationId xmlns:a16="http://schemas.microsoft.com/office/drawing/2014/main" xmlns="" id="{F512CDD4-0CA1-4263-96B3-93B46364FC1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4" name="Picture 13">
            <a:extLst>
              <a:ext uri="{FF2B5EF4-FFF2-40B4-BE49-F238E27FC236}">
                <a16:creationId xmlns:a16="http://schemas.microsoft.com/office/drawing/2014/main" xmlns="" id="{4947F538-D13A-46E1-ACF3-45DAD8D33C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322231506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3">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9C63D2A-41CE-49F1-A74F-1F35A38684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sp>
        <p:nvSpPr>
          <p:cNvPr id="2" name="Vertical Title 1">
            <a:extLst>
              <a:ext uri="{FF2B5EF4-FFF2-40B4-BE49-F238E27FC236}">
                <a16:creationId xmlns:a16="http://schemas.microsoft.com/office/drawing/2014/main" xmlns="" id="{B586619F-FBC7-46DE-A6C8-4F8BDCB4B223}"/>
              </a:ext>
            </a:extLst>
          </p:cNvPr>
          <p:cNvSpPr>
            <a:spLocks noGrp="1"/>
          </p:cNvSpPr>
          <p:nvPr>
            <p:ph type="title" orient="vert"/>
          </p:nvPr>
        </p:nvSpPr>
        <p:spPr>
          <a:xfrm>
            <a:off x="838200" y="392153"/>
            <a:ext cx="2628900" cy="5811838"/>
          </a:xfrm>
        </p:spPr>
        <p:txBody>
          <a:bodyPr vert="eaVert"/>
          <a:lstStyle>
            <a:lvl1pPr algn="r" rtl="1">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xmlns="" id="{D6950423-EF6F-4E49-833E-AA1E7D6927D4}"/>
              </a:ext>
            </a:extLst>
          </p:cNvPr>
          <p:cNvSpPr>
            <a:spLocks noGrp="1"/>
          </p:cNvSpPr>
          <p:nvPr>
            <p:ph type="body" orient="vert" idx="1"/>
          </p:nvPr>
        </p:nvSpPr>
        <p:spPr>
          <a:xfrm>
            <a:off x="3553120" y="392153"/>
            <a:ext cx="7734300" cy="5811838"/>
          </a:xfrm>
        </p:spPr>
        <p:txBody>
          <a:bodyPr vert="eaVert"/>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xmlns="" id="{502DA405-794D-4E82-8694-E66365E5FD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pic>
        <p:nvPicPr>
          <p:cNvPr id="9" name="Picture 8">
            <a:extLst>
              <a:ext uri="{FF2B5EF4-FFF2-40B4-BE49-F238E27FC236}">
                <a16:creationId xmlns:a16="http://schemas.microsoft.com/office/drawing/2014/main" xmlns="" id="{1F4D7003-859E-49B4-8EFE-3466117274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4" name="image4.png">
            <a:extLst>
              <a:ext uri="{FF2B5EF4-FFF2-40B4-BE49-F238E27FC236}">
                <a16:creationId xmlns:a16="http://schemas.microsoft.com/office/drawing/2014/main" xmlns="" id="{569C2328-3E0F-440D-8A43-8CCD215DD405}"/>
              </a:ext>
            </a:extLst>
          </p:cNvPr>
          <p:cNvPicPr/>
          <p:nvPr userDrawn="1"/>
        </p:nvPicPr>
        <p:blipFill>
          <a:blip r:embed="rId5"/>
          <a:srcRect/>
          <a:stretch>
            <a:fillRect/>
          </a:stretch>
        </p:blipFill>
        <p:spPr>
          <a:xfrm>
            <a:off x="7274132" y="6188634"/>
            <a:ext cx="1236569" cy="501648"/>
          </a:xfrm>
          <a:prstGeom prst="rect">
            <a:avLst/>
          </a:prstGeom>
          <a:ln/>
        </p:spPr>
      </p:pic>
      <p:pic>
        <p:nvPicPr>
          <p:cNvPr id="16" name="Picture 15">
            <a:extLst>
              <a:ext uri="{FF2B5EF4-FFF2-40B4-BE49-F238E27FC236}">
                <a16:creationId xmlns:a16="http://schemas.microsoft.com/office/drawing/2014/main" xmlns="" id="{2FE33245-9F2C-4FCD-A01E-7ED51E8528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1" name="Picture 10">
            <a:extLst>
              <a:ext uri="{FF2B5EF4-FFF2-40B4-BE49-F238E27FC236}">
                <a16:creationId xmlns:a16="http://schemas.microsoft.com/office/drawing/2014/main" xmlns="" id="{D0AD0D5C-F67B-4A14-AA16-AEFEB09A1D5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21790057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85405D-9116-43BC-B7FA-FFEEE28E5271}"/>
              </a:ext>
            </a:extLst>
          </p:cNvPr>
          <p:cNvSpPr>
            <a:spLocks noGrp="1"/>
          </p:cNvSpPr>
          <p:nvPr>
            <p:ph type="title"/>
          </p:nvPr>
        </p:nvSpPr>
        <p:spPr/>
        <p:txBody>
          <a:bodyPr/>
          <a:lstStyle>
            <a:lvl1pPr algn="r" rtl="1">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B3D0E81-049D-4C42-98E5-261E5E24AAAC}"/>
              </a:ext>
            </a:extLst>
          </p:cNvPr>
          <p:cNvSpPr>
            <a:spLocks noGrp="1"/>
          </p:cNvSpPr>
          <p:nvPr>
            <p:ph idx="1"/>
          </p:nvPr>
        </p:nvSpPr>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xmlns="" id="{9B6F98B1-166C-4CEF-B429-54A1DC297D45}"/>
              </a:ext>
            </a:extLst>
          </p:cNvPr>
          <p:cNvSpPr/>
          <p:nvPr userDrawn="1"/>
        </p:nvSpPr>
        <p:spPr>
          <a:xfrm>
            <a:off x="838200" y="1686462"/>
            <a:ext cx="11122639" cy="10421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D38111D-9A0D-44F3-86BD-949857EC9C93}"/>
              </a:ext>
            </a:extLst>
          </p:cNvPr>
          <p:cNvSpPr/>
          <p:nvPr userDrawn="1"/>
        </p:nvSpPr>
        <p:spPr>
          <a:xfrm>
            <a:off x="11353800" y="1272620"/>
            <a:ext cx="124513" cy="49043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C82659AD-54B2-46C5-8D89-35BC4841CF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pic>
        <p:nvPicPr>
          <p:cNvPr id="28" name="Picture 27">
            <a:extLst>
              <a:ext uri="{FF2B5EF4-FFF2-40B4-BE49-F238E27FC236}">
                <a16:creationId xmlns:a16="http://schemas.microsoft.com/office/drawing/2014/main" xmlns="" id="{7648EA95-4E6D-412B-AF94-D8D53A8BF9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29" name="image4.png">
            <a:extLst>
              <a:ext uri="{FF2B5EF4-FFF2-40B4-BE49-F238E27FC236}">
                <a16:creationId xmlns:a16="http://schemas.microsoft.com/office/drawing/2014/main" xmlns="" id="{6FB5661D-744B-4CB0-910C-36D529279860}"/>
              </a:ext>
            </a:extLst>
          </p:cNvPr>
          <p:cNvPicPr/>
          <p:nvPr userDrawn="1"/>
        </p:nvPicPr>
        <p:blipFill>
          <a:blip r:embed="rId4"/>
          <a:srcRect/>
          <a:stretch>
            <a:fillRect/>
          </a:stretch>
        </p:blipFill>
        <p:spPr>
          <a:xfrm>
            <a:off x="7274132" y="6188634"/>
            <a:ext cx="1236569" cy="501648"/>
          </a:xfrm>
          <a:prstGeom prst="rect">
            <a:avLst/>
          </a:prstGeom>
          <a:ln/>
        </p:spPr>
      </p:pic>
      <p:pic>
        <p:nvPicPr>
          <p:cNvPr id="30" name="Picture 29">
            <a:extLst>
              <a:ext uri="{FF2B5EF4-FFF2-40B4-BE49-F238E27FC236}">
                <a16:creationId xmlns:a16="http://schemas.microsoft.com/office/drawing/2014/main" xmlns="" id="{689AEE08-A1E0-4195-8287-D5489E34A3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2" name="Picture 11">
            <a:extLst>
              <a:ext uri="{FF2B5EF4-FFF2-40B4-BE49-F238E27FC236}">
                <a16:creationId xmlns:a16="http://schemas.microsoft.com/office/drawing/2014/main" xmlns="" id="{C9FF4BC8-6FC0-405E-917A-57BD2007E44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3" name="Picture 12">
            <a:extLst>
              <a:ext uri="{FF2B5EF4-FFF2-40B4-BE49-F238E27FC236}">
                <a16:creationId xmlns:a16="http://schemas.microsoft.com/office/drawing/2014/main" xmlns="" id="{FB420C0A-340F-4D7C-B59E-05FAB5D419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9593987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C41CB-3EAD-4159-97AC-71869439A451}"/>
              </a:ext>
            </a:extLst>
          </p:cNvPr>
          <p:cNvSpPr>
            <a:spLocks noGrp="1"/>
          </p:cNvSpPr>
          <p:nvPr>
            <p:ph type="title"/>
          </p:nvPr>
        </p:nvSpPr>
        <p:spPr>
          <a:xfrm>
            <a:off x="831851" y="1709740"/>
            <a:ext cx="10515600" cy="2852737"/>
          </a:xfrm>
        </p:spPr>
        <p:txBody>
          <a:bodyPr anchor="b"/>
          <a:lstStyle>
            <a:lvl1pPr algn="r" rtl="1">
              <a:defRPr sz="6000"/>
            </a:lvl1pPr>
          </a:lstStyle>
          <a:p>
            <a:r>
              <a:rPr lang="en-US" dirty="0"/>
              <a:t>Click to edit Master title style</a:t>
            </a:r>
          </a:p>
        </p:txBody>
      </p:sp>
      <p:sp>
        <p:nvSpPr>
          <p:cNvPr id="3" name="Text Placeholder 2">
            <a:extLst>
              <a:ext uri="{FF2B5EF4-FFF2-40B4-BE49-F238E27FC236}">
                <a16:creationId xmlns:a16="http://schemas.microsoft.com/office/drawing/2014/main" xmlns="" id="{04A80954-5EDF-403F-995D-A3CD301E8943}"/>
              </a:ext>
            </a:extLst>
          </p:cNvPr>
          <p:cNvSpPr>
            <a:spLocks noGrp="1"/>
          </p:cNvSpPr>
          <p:nvPr>
            <p:ph type="body" idx="1"/>
          </p:nvPr>
        </p:nvSpPr>
        <p:spPr>
          <a:xfrm>
            <a:off x="831851" y="4589465"/>
            <a:ext cx="10515600" cy="1500187"/>
          </a:xfrm>
        </p:spPr>
        <p:txBody>
          <a:bodyPr/>
          <a:lstStyle>
            <a:lvl1pPr marL="0" indent="0" algn="r" rtl="1">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pic>
        <p:nvPicPr>
          <p:cNvPr id="18" name="Picture 17">
            <a:extLst>
              <a:ext uri="{FF2B5EF4-FFF2-40B4-BE49-F238E27FC236}">
                <a16:creationId xmlns:a16="http://schemas.microsoft.com/office/drawing/2014/main" xmlns="" id="{66CEF1A8-0596-4F95-9679-274DBB6C1B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pic>
        <p:nvPicPr>
          <p:cNvPr id="9" name="Picture 8">
            <a:extLst>
              <a:ext uri="{FF2B5EF4-FFF2-40B4-BE49-F238E27FC236}">
                <a16:creationId xmlns:a16="http://schemas.microsoft.com/office/drawing/2014/main" xmlns="" id="{0F149C08-28C2-485C-B1FA-3422ACD8C6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0" name="image4.png">
            <a:extLst>
              <a:ext uri="{FF2B5EF4-FFF2-40B4-BE49-F238E27FC236}">
                <a16:creationId xmlns:a16="http://schemas.microsoft.com/office/drawing/2014/main" xmlns="" id="{A73B7ACA-CBA1-4F5F-B0BA-96F4A79D09DE}"/>
              </a:ext>
            </a:extLst>
          </p:cNvPr>
          <p:cNvPicPr/>
          <p:nvPr userDrawn="1"/>
        </p:nvPicPr>
        <p:blipFill>
          <a:blip r:embed="rId4"/>
          <a:srcRect/>
          <a:stretch>
            <a:fillRect/>
          </a:stretch>
        </p:blipFill>
        <p:spPr>
          <a:xfrm>
            <a:off x="7274132" y="6188634"/>
            <a:ext cx="1236569" cy="501648"/>
          </a:xfrm>
          <a:prstGeom prst="rect">
            <a:avLst/>
          </a:prstGeom>
          <a:ln/>
        </p:spPr>
      </p:pic>
      <p:pic>
        <p:nvPicPr>
          <p:cNvPr id="11" name="Picture 10">
            <a:extLst>
              <a:ext uri="{FF2B5EF4-FFF2-40B4-BE49-F238E27FC236}">
                <a16:creationId xmlns:a16="http://schemas.microsoft.com/office/drawing/2014/main" xmlns="" id="{2B679E6D-A66B-4BBF-A91D-4919AFAE50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3" name="Picture 12">
            <a:extLst>
              <a:ext uri="{FF2B5EF4-FFF2-40B4-BE49-F238E27FC236}">
                <a16:creationId xmlns:a16="http://schemas.microsoft.com/office/drawing/2014/main" xmlns="" id="{A4D87BCC-C702-46EB-B655-63CAB293325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5" name="Picture 14">
            <a:extLst>
              <a:ext uri="{FF2B5EF4-FFF2-40B4-BE49-F238E27FC236}">
                <a16:creationId xmlns:a16="http://schemas.microsoft.com/office/drawing/2014/main" xmlns="" id="{C15083AF-9498-46DE-8824-F1363BCA0D9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60284"/>
            <a:ext cx="907655" cy="633763"/>
          </a:xfrm>
          <a:prstGeom prst="rect">
            <a:avLst/>
          </a:prstGeom>
        </p:spPr>
      </p:pic>
      <p:pic>
        <p:nvPicPr>
          <p:cNvPr id="16" name="Picture 15">
            <a:extLst>
              <a:ext uri="{FF2B5EF4-FFF2-40B4-BE49-F238E27FC236}">
                <a16:creationId xmlns:a16="http://schemas.microsoft.com/office/drawing/2014/main" xmlns="" id="{CE76ECBD-2D1D-42D0-899A-25C0111E76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95025"/>
            <a:ext cx="1444082" cy="526572"/>
          </a:xfrm>
          <a:prstGeom prst="rect">
            <a:avLst/>
          </a:prstGeom>
        </p:spPr>
      </p:pic>
      <p:pic>
        <p:nvPicPr>
          <p:cNvPr id="19" name="Picture 18">
            <a:extLst>
              <a:ext uri="{FF2B5EF4-FFF2-40B4-BE49-F238E27FC236}">
                <a16:creationId xmlns:a16="http://schemas.microsoft.com/office/drawing/2014/main" xmlns="" id="{CC5525C5-90A8-4604-85D9-DC08328981D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261190316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C2E5A0-D84C-4AD0-8E6E-523D937F805F}"/>
              </a:ext>
            </a:extLst>
          </p:cNvPr>
          <p:cNvSpPr>
            <a:spLocks noGrp="1"/>
          </p:cNvSpPr>
          <p:nvPr>
            <p:ph type="title"/>
          </p:nvPr>
        </p:nvSpPr>
        <p:spPr/>
        <p:txBody>
          <a:bodyPr/>
          <a:lstStyle>
            <a:lvl1pPr algn="r" rtl="1">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4086E8F0-0053-45D4-A91C-82D712446BFC}"/>
              </a:ext>
            </a:extLst>
          </p:cNvPr>
          <p:cNvSpPr>
            <a:spLocks noGrp="1"/>
          </p:cNvSpPr>
          <p:nvPr>
            <p:ph sz="half" idx="1"/>
          </p:nvPr>
        </p:nvSpPr>
        <p:spPr>
          <a:xfrm>
            <a:off x="838200" y="1825625"/>
            <a:ext cx="5181600" cy="4351338"/>
          </a:xfr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C976D9B3-DAF8-4435-A110-F6BDC7F8C01D}"/>
              </a:ext>
            </a:extLst>
          </p:cNvPr>
          <p:cNvSpPr>
            <a:spLocks noGrp="1"/>
          </p:cNvSpPr>
          <p:nvPr>
            <p:ph sz="half" idx="2"/>
          </p:nvPr>
        </p:nvSpPr>
        <p:spPr>
          <a:xfrm>
            <a:off x="6172200" y="1825625"/>
            <a:ext cx="5181600" cy="4351338"/>
          </a:xfr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a:extLst>
              <a:ext uri="{FF2B5EF4-FFF2-40B4-BE49-F238E27FC236}">
                <a16:creationId xmlns:a16="http://schemas.microsoft.com/office/drawing/2014/main" xmlns="" id="{A3219DDF-5863-4B65-A8C4-7929701B3C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sp>
        <p:nvSpPr>
          <p:cNvPr id="24" name="Rectangle 23">
            <a:extLst>
              <a:ext uri="{FF2B5EF4-FFF2-40B4-BE49-F238E27FC236}">
                <a16:creationId xmlns:a16="http://schemas.microsoft.com/office/drawing/2014/main" xmlns="" id="{958E070F-7775-433E-90EE-76CD6542C7E6}"/>
              </a:ext>
            </a:extLst>
          </p:cNvPr>
          <p:cNvSpPr/>
          <p:nvPr userDrawn="1"/>
        </p:nvSpPr>
        <p:spPr>
          <a:xfrm>
            <a:off x="838200" y="1686462"/>
            <a:ext cx="11122639" cy="10421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8B3FCE9F-44AA-4589-B8D0-52FC540D7FB9}"/>
              </a:ext>
            </a:extLst>
          </p:cNvPr>
          <p:cNvSpPr/>
          <p:nvPr userDrawn="1"/>
        </p:nvSpPr>
        <p:spPr>
          <a:xfrm>
            <a:off x="11353800" y="1272620"/>
            <a:ext cx="124513" cy="49043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4A563FFA-01B7-4BF0-98BF-1BB97F98FA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6" name="image4.png">
            <a:extLst>
              <a:ext uri="{FF2B5EF4-FFF2-40B4-BE49-F238E27FC236}">
                <a16:creationId xmlns:a16="http://schemas.microsoft.com/office/drawing/2014/main" xmlns="" id="{3F56A4DB-E678-4E36-968E-7558BC8A8FCF}"/>
              </a:ext>
            </a:extLst>
          </p:cNvPr>
          <p:cNvPicPr/>
          <p:nvPr userDrawn="1"/>
        </p:nvPicPr>
        <p:blipFill>
          <a:blip r:embed="rId4"/>
          <a:srcRect/>
          <a:stretch>
            <a:fillRect/>
          </a:stretch>
        </p:blipFill>
        <p:spPr>
          <a:xfrm>
            <a:off x="7274132" y="6188634"/>
            <a:ext cx="1236569" cy="501648"/>
          </a:xfrm>
          <a:prstGeom prst="rect">
            <a:avLst/>
          </a:prstGeom>
          <a:ln/>
        </p:spPr>
      </p:pic>
      <p:pic>
        <p:nvPicPr>
          <p:cNvPr id="17" name="Picture 16">
            <a:extLst>
              <a:ext uri="{FF2B5EF4-FFF2-40B4-BE49-F238E27FC236}">
                <a16:creationId xmlns:a16="http://schemas.microsoft.com/office/drawing/2014/main" xmlns="" id="{BDDD1EDB-122D-401B-8AE4-CCF901D256E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3" name="Picture 12">
            <a:extLst>
              <a:ext uri="{FF2B5EF4-FFF2-40B4-BE49-F238E27FC236}">
                <a16:creationId xmlns:a16="http://schemas.microsoft.com/office/drawing/2014/main" xmlns="" id="{F42509F3-F2A7-42C8-B3A8-1F41FA2FA1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4" name="Picture 13">
            <a:extLst>
              <a:ext uri="{FF2B5EF4-FFF2-40B4-BE49-F238E27FC236}">
                <a16:creationId xmlns:a16="http://schemas.microsoft.com/office/drawing/2014/main" xmlns="" id="{3A56848B-125C-46FD-B5D1-7843B3170D1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27251119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27FB2-4CC9-44CE-9DA7-2057A8DBC6F2}"/>
              </a:ext>
            </a:extLst>
          </p:cNvPr>
          <p:cNvSpPr>
            <a:spLocks noGrp="1"/>
          </p:cNvSpPr>
          <p:nvPr>
            <p:ph type="title"/>
          </p:nvPr>
        </p:nvSpPr>
        <p:spPr>
          <a:xfrm>
            <a:off x="839788" y="365127"/>
            <a:ext cx="10515600" cy="1325563"/>
          </a:xfrm>
        </p:spPr>
        <p:txBody>
          <a:bodyPr/>
          <a:lstStyle>
            <a:lvl1pPr algn="r" rtl="1">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DEAE1F01-7442-43AE-B192-9847F4AA928F}"/>
              </a:ext>
            </a:extLst>
          </p:cNvPr>
          <p:cNvSpPr>
            <a:spLocks noGrp="1"/>
          </p:cNvSpPr>
          <p:nvPr>
            <p:ph type="body" idx="1"/>
          </p:nvPr>
        </p:nvSpPr>
        <p:spPr>
          <a:xfrm>
            <a:off x="839789" y="1681163"/>
            <a:ext cx="5157787" cy="823912"/>
          </a:xfrm>
        </p:spPr>
        <p:txBody>
          <a:bodyPr anchor="b"/>
          <a:lstStyle>
            <a:lvl1pPr marL="0" indent="0" algn="r" rtl="1">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D08A5F84-8D4D-41C5-A6ED-879A02121EF2}"/>
              </a:ext>
            </a:extLst>
          </p:cNvPr>
          <p:cNvSpPr>
            <a:spLocks noGrp="1"/>
          </p:cNvSpPr>
          <p:nvPr>
            <p:ph sz="half" idx="2"/>
          </p:nvPr>
        </p:nvSpPr>
        <p:spPr>
          <a:xfrm>
            <a:off x="839789" y="2505075"/>
            <a:ext cx="5157787" cy="3684588"/>
          </a:xfrm>
        </p:spPr>
        <p:txBody>
          <a:bodyPr/>
          <a:lstStyle>
            <a:lvl3pPr algn="r" rtl="1">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271D2160-17A8-4AEE-9AF8-B915D3D75E15}"/>
              </a:ext>
            </a:extLst>
          </p:cNvPr>
          <p:cNvSpPr>
            <a:spLocks noGrp="1"/>
          </p:cNvSpPr>
          <p:nvPr>
            <p:ph type="body" sz="quarter" idx="3"/>
          </p:nvPr>
        </p:nvSpPr>
        <p:spPr>
          <a:xfrm>
            <a:off x="6172201" y="1681163"/>
            <a:ext cx="5183188" cy="823912"/>
          </a:xfrm>
        </p:spPr>
        <p:txBody>
          <a:bodyPr anchor="b"/>
          <a:lstStyle>
            <a:lvl1pPr marL="0" indent="0" algn="r" rtl="1">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6485BC3-67A8-4FB8-A865-0C0729922F6F}"/>
              </a:ext>
            </a:extLst>
          </p:cNvPr>
          <p:cNvSpPr>
            <a:spLocks noGrp="1"/>
          </p:cNvSpPr>
          <p:nvPr>
            <p:ph sz="quarter" idx="4"/>
          </p:nvPr>
        </p:nvSpPr>
        <p:spPr>
          <a:xfrm>
            <a:off x="6172201" y="2505075"/>
            <a:ext cx="5183188" cy="3684588"/>
          </a:xfr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xmlns="" id="{9A681E6C-C747-4D59-B430-269FCE857D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sp>
        <p:nvSpPr>
          <p:cNvPr id="23" name="Rectangle 22">
            <a:extLst>
              <a:ext uri="{FF2B5EF4-FFF2-40B4-BE49-F238E27FC236}">
                <a16:creationId xmlns:a16="http://schemas.microsoft.com/office/drawing/2014/main" xmlns="" id="{AA084D54-8887-4E10-B82C-3803018D66BA}"/>
              </a:ext>
            </a:extLst>
          </p:cNvPr>
          <p:cNvSpPr/>
          <p:nvPr userDrawn="1"/>
        </p:nvSpPr>
        <p:spPr>
          <a:xfrm>
            <a:off x="838200" y="1686462"/>
            <a:ext cx="11122639" cy="10421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3FC5F197-117D-4CB3-B35C-2CAC7574C562}"/>
              </a:ext>
            </a:extLst>
          </p:cNvPr>
          <p:cNvSpPr/>
          <p:nvPr userDrawn="1"/>
        </p:nvSpPr>
        <p:spPr>
          <a:xfrm>
            <a:off x="11353800" y="1272620"/>
            <a:ext cx="124513" cy="49043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DCEF692-BE05-4220-A9B6-DF2D15698B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21" name="image4.png">
            <a:extLst>
              <a:ext uri="{FF2B5EF4-FFF2-40B4-BE49-F238E27FC236}">
                <a16:creationId xmlns:a16="http://schemas.microsoft.com/office/drawing/2014/main" xmlns="" id="{411E9544-A6E6-430E-8A5D-3728260B5259}"/>
              </a:ext>
            </a:extLst>
          </p:cNvPr>
          <p:cNvPicPr/>
          <p:nvPr userDrawn="1"/>
        </p:nvPicPr>
        <p:blipFill>
          <a:blip r:embed="rId4"/>
          <a:srcRect/>
          <a:stretch>
            <a:fillRect/>
          </a:stretch>
        </p:blipFill>
        <p:spPr>
          <a:xfrm>
            <a:off x="7274132" y="6188634"/>
            <a:ext cx="1236569" cy="501648"/>
          </a:xfrm>
          <a:prstGeom prst="rect">
            <a:avLst/>
          </a:prstGeom>
          <a:ln/>
        </p:spPr>
      </p:pic>
      <p:pic>
        <p:nvPicPr>
          <p:cNvPr id="25" name="Picture 24">
            <a:extLst>
              <a:ext uri="{FF2B5EF4-FFF2-40B4-BE49-F238E27FC236}">
                <a16:creationId xmlns:a16="http://schemas.microsoft.com/office/drawing/2014/main" xmlns="" id="{27DD75E4-454D-4192-B9AD-733C3A0D10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5" name="Picture 14">
            <a:extLst>
              <a:ext uri="{FF2B5EF4-FFF2-40B4-BE49-F238E27FC236}">
                <a16:creationId xmlns:a16="http://schemas.microsoft.com/office/drawing/2014/main" xmlns="" id="{C19B5713-E974-4D74-9889-21FD2BB2C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7" name="Picture 16">
            <a:extLst>
              <a:ext uri="{FF2B5EF4-FFF2-40B4-BE49-F238E27FC236}">
                <a16:creationId xmlns:a16="http://schemas.microsoft.com/office/drawing/2014/main" xmlns="" id="{19538D07-C5ED-47F7-BEDA-B37EE18837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21705428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E5363C-7531-4593-A015-0171C501BA2E}"/>
              </a:ext>
            </a:extLst>
          </p:cNvPr>
          <p:cNvSpPr>
            <a:spLocks noGrp="1"/>
          </p:cNvSpPr>
          <p:nvPr>
            <p:ph type="title"/>
          </p:nvPr>
        </p:nvSpPr>
        <p:spPr/>
        <p:txBody>
          <a:bodyPr/>
          <a:lstStyle>
            <a:lvl1pPr algn="r" rtl="1">
              <a:defRPr/>
            </a:lvl1pPr>
          </a:lstStyle>
          <a:p>
            <a:r>
              <a:rPr lang="en-US" dirty="0"/>
              <a:t>Click to edit Master title style</a:t>
            </a:r>
          </a:p>
        </p:txBody>
      </p:sp>
      <p:pic>
        <p:nvPicPr>
          <p:cNvPr id="30" name="Picture 29">
            <a:extLst>
              <a:ext uri="{FF2B5EF4-FFF2-40B4-BE49-F238E27FC236}">
                <a16:creationId xmlns:a16="http://schemas.microsoft.com/office/drawing/2014/main" xmlns="" id="{360134D2-FD76-4F6D-8617-4269729B1E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sp>
        <p:nvSpPr>
          <p:cNvPr id="31" name="Rectangle 30">
            <a:extLst>
              <a:ext uri="{FF2B5EF4-FFF2-40B4-BE49-F238E27FC236}">
                <a16:creationId xmlns:a16="http://schemas.microsoft.com/office/drawing/2014/main" xmlns="" id="{68274BAE-F60E-498C-A4F4-BFCA9C0A6E5F}"/>
              </a:ext>
            </a:extLst>
          </p:cNvPr>
          <p:cNvSpPr/>
          <p:nvPr userDrawn="1"/>
        </p:nvSpPr>
        <p:spPr>
          <a:xfrm>
            <a:off x="838200" y="1686462"/>
            <a:ext cx="11122639" cy="10421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A6215699-C9A3-4F2E-8879-0F4311959D66}"/>
              </a:ext>
            </a:extLst>
          </p:cNvPr>
          <p:cNvSpPr/>
          <p:nvPr userDrawn="1"/>
        </p:nvSpPr>
        <p:spPr>
          <a:xfrm>
            <a:off x="11353800" y="1272620"/>
            <a:ext cx="124513" cy="490434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82CEE3B7-27DE-4D7C-BB2D-9D051929D4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3" name="image4.png">
            <a:extLst>
              <a:ext uri="{FF2B5EF4-FFF2-40B4-BE49-F238E27FC236}">
                <a16:creationId xmlns:a16="http://schemas.microsoft.com/office/drawing/2014/main" xmlns="" id="{2540A506-78D3-4692-B865-160E4E52156C}"/>
              </a:ext>
            </a:extLst>
          </p:cNvPr>
          <p:cNvPicPr/>
          <p:nvPr userDrawn="1"/>
        </p:nvPicPr>
        <p:blipFill>
          <a:blip r:embed="rId4"/>
          <a:srcRect/>
          <a:stretch>
            <a:fillRect/>
          </a:stretch>
        </p:blipFill>
        <p:spPr>
          <a:xfrm>
            <a:off x="7274132" y="6188634"/>
            <a:ext cx="1236569" cy="501648"/>
          </a:xfrm>
          <a:prstGeom prst="rect">
            <a:avLst/>
          </a:prstGeom>
          <a:ln/>
        </p:spPr>
      </p:pic>
      <p:pic>
        <p:nvPicPr>
          <p:cNvPr id="14" name="Picture 13">
            <a:extLst>
              <a:ext uri="{FF2B5EF4-FFF2-40B4-BE49-F238E27FC236}">
                <a16:creationId xmlns:a16="http://schemas.microsoft.com/office/drawing/2014/main" xmlns="" id="{5865B5F1-481C-446F-B43E-A0AC76D8301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1" name="Picture 10">
            <a:extLst>
              <a:ext uri="{FF2B5EF4-FFF2-40B4-BE49-F238E27FC236}">
                <a16:creationId xmlns:a16="http://schemas.microsoft.com/office/drawing/2014/main" xmlns="" id="{DEB858E4-4432-4150-888D-2705F43761B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7" name="Picture 16">
            <a:extLst>
              <a:ext uri="{FF2B5EF4-FFF2-40B4-BE49-F238E27FC236}">
                <a16:creationId xmlns:a16="http://schemas.microsoft.com/office/drawing/2014/main" xmlns="" id="{21664AB0-1965-497D-A67A-447D12DC315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129090230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2"/>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4FD3523B-23A2-4135-8425-B5181416AF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365126"/>
            <a:ext cx="1798637" cy="850723"/>
          </a:xfrm>
          <a:prstGeom prst="rect">
            <a:avLst/>
          </a:prstGeom>
        </p:spPr>
      </p:pic>
      <p:pic>
        <p:nvPicPr>
          <p:cNvPr id="9" name="Picture 8">
            <a:extLst>
              <a:ext uri="{FF2B5EF4-FFF2-40B4-BE49-F238E27FC236}">
                <a16:creationId xmlns:a16="http://schemas.microsoft.com/office/drawing/2014/main" xmlns="" id="{78B8FB22-FBB6-4BEB-8139-18BA72281A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0" name="image4.png">
            <a:extLst>
              <a:ext uri="{FF2B5EF4-FFF2-40B4-BE49-F238E27FC236}">
                <a16:creationId xmlns:a16="http://schemas.microsoft.com/office/drawing/2014/main" xmlns="" id="{C5C552AF-C1C3-4EC5-B6EB-FDEEB717E66C}"/>
              </a:ext>
            </a:extLst>
          </p:cNvPr>
          <p:cNvPicPr/>
          <p:nvPr userDrawn="1"/>
        </p:nvPicPr>
        <p:blipFill>
          <a:blip r:embed="rId4"/>
          <a:srcRect/>
          <a:stretch>
            <a:fillRect/>
          </a:stretch>
        </p:blipFill>
        <p:spPr>
          <a:xfrm>
            <a:off x="7274132" y="6188634"/>
            <a:ext cx="1236569" cy="501648"/>
          </a:xfrm>
          <a:prstGeom prst="rect">
            <a:avLst/>
          </a:prstGeom>
          <a:ln/>
        </p:spPr>
      </p:pic>
      <p:pic>
        <p:nvPicPr>
          <p:cNvPr id="15" name="Picture 14">
            <a:extLst>
              <a:ext uri="{FF2B5EF4-FFF2-40B4-BE49-F238E27FC236}">
                <a16:creationId xmlns:a16="http://schemas.microsoft.com/office/drawing/2014/main" xmlns="" id="{2DE13F9B-E3E0-4885-B869-3F7944A83B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8" name="Picture 7">
            <a:extLst>
              <a:ext uri="{FF2B5EF4-FFF2-40B4-BE49-F238E27FC236}">
                <a16:creationId xmlns:a16="http://schemas.microsoft.com/office/drawing/2014/main" xmlns="" id="{AF2BF551-863B-4AB4-B438-7A1721C1A28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1" name="Picture 10">
            <a:extLst>
              <a:ext uri="{FF2B5EF4-FFF2-40B4-BE49-F238E27FC236}">
                <a16:creationId xmlns:a16="http://schemas.microsoft.com/office/drawing/2014/main" xmlns="" id="{865A4698-EBE7-4BC4-8189-642275FA533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160451040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41065-630F-4E4B-BF64-2399158E9F15}"/>
              </a:ext>
            </a:extLst>
          </p:cNvPr>
          <p:cNvSpPr>
            <a:spLocks noGrp="1"/>
          </p:cNvSpPr>
          <p:nvPr>
            <p:ph type="title"/>
          </p:nvPr>
        </p:nvSpPr>
        <p:spPr>
          <a:xfrm>
            <a:off x="7421563" y="481229"/>
            <a:ext cx="3932237" cy="1600200"/>
          </a:xfrm>
        </p:spPr>
        <p:txBody>
          <a:bodyPr anchor="b"/>
          <a:lstStyle>
            <a:lvl1pPr algn="r" rtl="1">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12374C1C-A7A6-4915-968E-06D19AD6A3E9}"/>
              </a:ext>
            </a:extLst>
          </p:cNvPr>
          <p:cNvSpPr>
            <a:spLocks noGrp="1"/>
          </p:cNvSpPr>
          <p:nvPr>
            <p:ph idx="1"/>
          </p:nvPr>
        </p:nvSpPr>
        <p:spPr>
          <a:xfrm>
            <a:off x="838200" y="1019392"/>
            <a:ext cx="6172200" cy="4873625"/>
          </a:xfrm>
        </p:spPr>
        <p:txBody>
          <a:bodyPr/>
          <a:lstStyle>
            <a:lvl1pPr algn="r" rtl="1">
              <a:defRPr sz="3200"/>
            </a:lvl1pPr>
            <a:lvl2pPr algn="r" rtl="1">
              <a:defRPr sz="2800"/>
            </a:lvl2pPr>
            <a:lvl3pPr algn="r" rtl="1">
              <a:defRPr sz="2400"/>
            </a:lvl3pPr>
            <a:lvl4pPr algn="r" rtl="1">
              <a:defRPr sz="2000"/>
            </a:lvl4pPr>
            <a:lvl5pPr algn="r" rtl="1">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D1B8D32A-90A3-4B8D-9900-59FA8ACCF361}"/>
              </a:ext>
            </a:extLst>
          </p:cNvPr>
          <p:cNvSpPr>
            <a:spLocks noGrp="1"/>
          </p:cNvSpPr>
          <p:nvPr>
            <p:ph type="body" sz="half" idx="2"/>
          </p:nvPr>
        </p:nvSpPr>
        <p:spPr>
          <a:xfrm>
            <a:off x="7421563" y="2081429"/>
            <a:ext cx="3932237" cy="3811588"/>
          </a:xfrm>
        </p:spPr>
        <p:txBody>
          <a:bodyPr/>
          <a:lstStyle>
            <a:lvl1pPr marL="0" indent="0" algn="r" rtl="1">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pic>
        <p:nvPicPr>
          <p:cNvPr id="17" name="Picture 16">
            <a:extLst>
              <a:ext uri="{FF2B5EF4-FFF2-40B4-BE49-F238E27FC236}">
                <a16:creationId xmlns:a16="http://schemas.microsoft.com/office/drawing/2014/main" xmlns="" id="{16D44776-7E1A-4A9C-B2D8-6F802C18AD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8200" y="168669"/>
            <a:ext cx="1798637" cy="850723"/>
          </a:xfrm>
          <a:prstGeom prst="rect">
            <a:avLst/>
          </a:prstGeom>
        </p:spPr>
      </p:pic>
      <p:pic>
        <p:nvPicPr>
          <p:cNvPr id="16" name="Picture 15">
            <a:extLst>
              <a:ext uri="{FF2B5EF4-FFF2-40B4-BE49-F238E27FC236}">
                <a16:creationId xmlns:a16="http://schemas.microsoft.com/office/drawing/2014/main" xmlns="" id="{22A6482E-B432-4AD6-9627-C8F4BC7ECC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8" name="image4.png">
            <a:extLst>
              <a:ext uri="{FF2B5EF4-FFF2-40B4-BE49-F238E27FC236}">
                <a16:creationId xmlns:a16="http://schemas.microsoft.com/office/drawing/2014/main" xmlns="" id="{8524025F-92BB-428B-8C88-AA5572689D90}"/>
              </a:ext>
            </a:extLst>
          </p:cNvPr>
          <p:cNvPicPr/>
          <p:nvPr userDrawn="1"/>
        </p:nvPicPr>
        <p:blipFill>
          <a:blip r:embed="rId4"/>
          <a:srcRect/>
          <a:stretch>
            <a:fillRect/>
          </a:stretch>
        </p:blipFill>
        <p:spPr>
          <a:xfrm>
            <a:off x="7274132" y="6188634"/>
            <a:ext cx="1236569" cy="501648"/>
          </a:xfrm>
          <a:prstGeom prst="rect">
            <a:avLst/>
          </a:prstGeom>
          <a:ln/>
        </p:spPr>
      </p:pic>
      <p:pic>
        <p:nvPicPr>
          <p:cNvPr id="19" name="Picture 18">
            <a:extLst>
              <a:ext uri="{FF2B5EF4-FFF2-40B4-BE49-F238E27FC236}">
                <a16:creationId xmlns:a16="http://schemas.microsoft.com/office/drawing/2014/main" xmlns="" id="{6CCB614D-1B1B-4702-A511-6D9F66E2B4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1" name="Picture 10">
            <a:extLst>
              <a:ext uri="{FF2B5EF4-FFF2-40B4-BE49-F238E27FC236}">
                <a16:creationId xmlns:a16="http://schemas.microsoft.com/office/drawing/2014/main" xmlns="" id="{9E0EA157-670C-4FEB-8BD3-542EBB2EB0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2" name="Picture 11">
            <a:extLst>
              <a:ext uri="{FF2B5EF4-FFF2-40B4-BE49-F238E27FC236}">
                <a16:creationId xmlns:a16="http://schemas.microsoft.com/office/drawing/2014/main" xmlns="" id="{A31A3A4B-D8D2-46A9-AB41-BE819A6842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375622323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DF842-EB0B-4AEE-96A6-1AC1AEB324F4}"/>
              </a:ext>
            </a:extLst>
          </p:cNvPr>
          <p:cNvSpPr>
            <a:spLocks noGrp="1"/>
          </p:cNvSpPr>
          <p:nvPr>
            <p:ph type="title"/>
          </p:nvPr>
        </p:nvSpPr>
        <p:spPr>
          <a:xfrm>
            <a:off x="7423151" y="449264"/>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7A6A42-CA57-4F38-82F0-348DB85FB9E4}"/>
              </a:ext>
            </a:extLst>
          </p:cNvPr>
          <p:cNvSpPr>
            <a:spLocks noGrp="1"/>
          </p:cNvSpPr>
          <p:nvPr>
            <p:ph type="pic" idx="1"/>
          </p:nvPr>
        </p:nvSpPr>
        <p:spPr>
          <a:xfrm>
            <a:off x="836612"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EEA36DCA-AE83-4A7C-BBD5-DFA6036CB910}"/>
              </a:ext>
            </a:extLst>
          </p:cNvPr>
          <p:cNvSpPr>
            <a:spLocks noGrp="1"/>
          </p:cNvSpPr>
          <p:nvPr>
            <p:ph type="body" sz="half" idx="2"/>
          </p:nvPr>
        </p:nvSpPr>
        <p:spPr>
          <a:xfrm>
            <a:off x="7423151" y="2049464"/>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19" name="Picture 18">
            <a:extLst>
              <a:ext uri="{FF2B5EF4-FFF2-40B4-BE49-F238E27FC236}">
                <a16:creationId xmlns:a16="http://schemas.microsoft.com/office/drawing/2014/main" xmlns="" id="{14F60DB6-185E-43D7-9257-C96B51E57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57" t="23109" r="11697" b="15693"/>
          <a:stretch/>
        </p:blipFill>
        <p:spPr>
          <a:xfrm>
            <a:off x="836612" y="137026"/>
            <a:ext cx="1798637" cy="850723"/>
          </a:xfrm>
          <a:prstGeom prst="rect">
            <a:avLst/>
          </a:prstGeom>
        </p:spPr>
      </p:pic>
      <p:pic>
        <p:nvPicPr>
          <p:cNvPr id="10" name="Picture 9">
            <a:extLst>
              <a:ext uri="{FF2B5EF4-FFF2-40B4-BE49-F238E27FC236}">
                <a16:creationId xmlns:a16="http://schemas.microsoft.com/office/drawing/2014/main" xmlns="" id="{4A1FAC27-6DA2-41A3-825D-5D9B8290C0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8184" y="6238996"/>
            <a:ext cx="2499632" cy="408437"/>
          </a:xfrm>
          <a:prstGeom prst="rect">
            <a:avLst/>
          </a:prstGeom>
        </p:spPr>
      </p:pic>
      <p:pic>
        <p:nvPicPr>
          <p:cNvPr id="15" name="image4.png">
            <a:extLst>
              <a:ext uri="{FF2B5EF4-FFF2-40B4-BE49-F238E27FC236}">
                <a16:creationId xmlns:a16="http://schemas.microsoft.com/office/drawing/2014/main" xmlns="" id="{CD6CE0AD-D401-4EE1-AAA7-FB3A55B4AD1F}"/>
              </a:ext>
            </a:extLst>
          </p:cNvPr>
          <p:cNvPicPr/>
          <p:nvPr userDrawn="1"/>
        </p:nvPicPr>
        <p:blipFill>
          <a:blip r:embed="rId4"/>
          <a:srcRect/>
          <a:stretch>
            <a:fillRect/>
          </a:stretch>
        </p:blipFill>
        <p:spPr>
          <a:xfrm>
            <a:off x="7274132" y="6188634"/>
            <a:ext cx="1236569" cy="501648"/>
          </a:xfrm>
          <a:prstGeom prst="rect">
            <a:avLst/>
          </a:prstGeom>
          <a:ln/>
        </p:spPr>
      </p:pic>
      <p:pic>
        <p:nvPicPr>
          <p:cNvPr id="16" name="Picture 15">
            <a:extLst>
              <a:ext uri="{FF2B5EF4-FFF2-40B4-BE49-F238E27FC236}">
                <a16:creationId xmlns:a16="http://schemas.microsoft.com/office/drawing/2014/main" xmlns="" id="{3F1C9065-E98B-49EA-93F2-5BDE7D58823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2162" y="6141430"/>
            <a:ext cx="907655" cy="633763"/>
          </a:xfrm>
          <a:prstGeom prst="rect">
            <a:avLst/>
          </a:prstGeom>
        </p:spPr>
      </p:pic>
      <p:pic>
        <p:nvPicPr>
          <p:cNvPr id="11" name="Picture 10">
            <a:extLst>
              <a:ext uri="{FF2B5EF4-FFF2-40B4-BE49-F238E27FC236}">
                <a16:creationId xmlns:a16="http://schemas.microsoft.com/office/drawing/2014/main" xmlns="" id="{12F8D2FA-46AC-431B-9681-A8194080E52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511" y="6176171"/>
            <a:ext cx="1444082" cy="526572"/>
          </a:xfrm>
          <a:prstGeom prst="rect">
            <a:avLst/>
          </a:prstGeom>
        </p:spPr>
      </p:pic>
      <p:pic>
        <p:nvPicPr>
          <p:cNvPr id="12" name="Picture 11">
            <a:extLst>
              <a:ext uri="{FF2B5EF4-FFF2-40B4-BE49-F238E27FC236}">
                <a16:creationId xmlns:a16="http://schemas.microsoft.com/office/drawing/2014/main" xmlns="" id="{2180F9EA-A346-46BA-82F7-58ABC17F34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78518" y="5953060"/>
            <a:ext cx="907655" cy="907655"/>
          </a:xfrm>
          <a:prstGeom prst="rect">
            <a:avLst/>
          </a:prstGeom>
        </p:spPr>
      </p:pic>
    </p:spTree>
    <p:extLst>
      <p:ext uri="{BB962C8B-B14F-4D97-AF65-F5344CB8AC3E}">
        <p14:creationId xmlns:p14="http://schemas.microsoft.com/office/powerpoint/2010/main" val="34358375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7241E1-1898-467F-96E9-1D0A702DBE9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FC61426-71F0-404B-A95C-1EA807E391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100F4E-0019-4303-834D-B3350D52E7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B7879-7E8D-48B0-B795-B2071FE58E17}" type="datetimeFigureOut">
              <a:rPr lang="en-US" smtClean="0"/>
              <a:t>02/12/18</a:t>
            </a:fld>
            <a:endParaRPr lang="en-US"/>
          </a:p>
        </p:txBody>
      </p:sp>
      <p:sp>
        <p:nvSpPr>
          <p:cNvPr id="5" name="Footer Placeholder 4">
            <a:extLst>
              <a:ext uri="{FF2B5EF4-FFF2-40B4-BE49-F238E27FC236}">
                <a16:creationId xmlns:a16="http://schemas.microsoft.com/office/drawing/2014/main" xmlns="" id="{1A68033C-236B-4834-B81D-110D6D88412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BCD7207-AD4D-4A46-9D43-A9B1D049896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F3BD8-F06A-426F-B879-962EC16E8C33}" type="slidenum">
              <a:rPr lang="en-US" smtClean="0"/>
              <a:t>‹#›</a:t>
            </a:fld>
            <a:endParaRPr lang="en-US"/>
          </a:p>
        </p:txBody>
      </p:sp>
    </p:spTree>
    <p:extLst>
      <p:ext uri="{BB962C8B-B14F-4D97-AF65-F5344CB8AC3E}">
        <p14:creationId xmlns:p14="http://schemas.microsoft.com/office/powerpoint/2010/main" val="903498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 Id="rId3" Type="http://schemas.openxmlformats.org/officeDocument/2006/relationships/chart" Target="../charts/char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 Id="rId3" Type="http://schemas.openxmlformats.org/officeDocument/2006/relationships/chart" Target="../charts/char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0FBD7-3F67-4F54-9C80-B0A219458187}"/>
              </a:ext>
            </a:extLst>
          </p:cNvPr>
          <p:cNvSpPr>
            <a:spLocks noGrp="1"/>
          </p:cNvSpPr>
          <p:nvPr>
            <p:ph type="ctrTitle"/>
          </p:nvPr>
        </p:nvSpPr>
        <p:spPr>
          <a:xfrm>
            <a:off x="1631576" y="1550894"/>
            <a:ext cx="9144000" cy="1134216"/>
          </a:xfrm>
        </p:spPr>
        <p:txBody>
          <a:bodyPr>
            <a:noAutofit/>
          </a:bodyPr>
          <a:lstStyle/>
          <a:p>
            <a:r>
              <a:rPr lang="fr-FR" altLang="fr-FR" sz="2800" b="1" dirty="0"/>
              <a:t>ETUDE DE FAISABILITE CONCERNANT LA CREATION DE TROIS PLATEFORMES D’INNOVATION POUR L’ARTISANAT</a:t>
            </a:r>
            <a:endParaRPr lang="fr-FR" altLang="fr-FR" sz="2800" dirty="0">
              <a:latin typeface="Arial Narrow" panose="020B0606020202030204" pitchFamily="34" charset="0"/>
            </a:endParaRPr>
          </a:p>
        </p:txBody>
      </p:sp>
      <p:sp>
        <p:nvSpPr>
          <p:cNvPr id="3" name="Subtitle 2">
            <a:extLst>
              <a:ext uri="{FF2B5EF4-FFF2-40B4-BE49-F238E27FC236}">
                <a16:creationId xmlns:a16="http://schemas.microsoft.com/office/drawing/2014/main" xmlns="" id="{AD153541-D2DF-4AE6-A22E-9AFA9C51260E}"/>
              </a:ext>
            </a:extLst>
          </p:cNvPr>
          <p:cNvSpPr>
            <a:spLocks noGrp="1"/>
          </p:cNvSpPr>
          <p:nvPr>
            <p:ph type="subTitle" idx="1"/>
          </p:nvPr>
        </p:nvSpPr>
        <p:spPr>
          <a:xfrm>
            <a:off x="1470211" y="3276744"/>
            <a:ext cx="9798423" cy="2155868"/>
          </a:xfrm>
        </p:spPr>
        <p:txBody>
          <a:bodyPr>
            <a:normAutofit/>
          </a:bodyPr>
          <a:lstStyle/>
          <a:p>
            <a:r>
              <a:rPr lang="fr-FR" altLang="fr-FR" sz="4100" b="1" dirty="0">
                <a:solidFill>
                  <a:srgbClr val="C00000"/>
                </a:solidFill>
              </a:rPr>
              <a:t>Rapport : Mission I</a:t>
            </a:r>
          </a:p>
          <a:p>
            <a:r>
              <a:rPr lang="en-GB" altLang="fr-FR" sz="3800" b="1" dirty="0">
                <a:solidFill>
                  <a:srgbClr val="C00000"/>
                </a:solidFill>
              </a:rPr>
              <a:t>(</a:t>
            </a:r>
            <a:r>
              <a:rPr lang="fr-FR" altLang="fr-FR" sz="3800" b="1" dirty="0">
                <a:solidFill>
                  <a:srgbClr val="C00000"/>
                </a:solidFill>
              </a:rPr>
              <a:t>Région Tanger-Tétouan- Al Hoceima)</a:t>
            </a:r>
          </a:p>
        </p:txBody>
      </p:sp>
      <p:sp>
        <p:nvSpPr>
          <p:cNvPr id="4" name="ZoneTexte 1"/>
          <p:cNvSpPr txBox="1">
            <a:spLocks noChangeArrowheads="1"/>
          </p:cNvSpPr>
          <p:nvPr/>
        </p:nvSpPr>
        <p:spPr bwMode="auto">
          <a:xfrm>
            <a:off x="9174910" y="5378133"/>
            <a:ext cx="2018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MA" altLang="fr-FR" b="1" i="1" dirty="0">
                <a:solidFill>
                  <a:schemeClr val="bg1"/>
                </a:solidFill>
              </a:rPr>
              <a:t>LAHLOU Chakib</a:t>
            </a:r>
          </a:p>
          <a:p>
            <a:r>
              <a:rPr lang="fr-MA" altLang="fr-FR" dirty="0">
                <a:solidFill>
                  <a:schemeClr val="bg1"/>
                </a:solidFill>
              </a:rPr>
              <a:t>Septembre 2018</a:t>
            </a:r>
            <a:endParaRPr lang="fr-FR" altLang="fr-FR" dirty="0">
              <a:solidFill>
                <a:schemeClr val="bg1"/>
              </a:solidFill>
            </a:endParaRPr>
          </a:p>
        </p:txBody>
      </p:sp>
    </p:spTree>
    <p:extLst>
      <p:ext uri="{BB962C8B-B14F-4D97-AF65-F5344CB8AC3E}">
        <p14:creationId xmlns:p14="http://schemas.microsoft.com/office/powerpoint/2010/main" val="245787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430306" y="1316950"/>
            <a:ext cx="228601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AL HOCEIMA</a:t>
            </a:r>
          </a:p>
        </p:txBody>
      </p:sp>
      <p:sp>
        <p:nvSpPr>
          <p:cNvPr id="8" name="Rectangle à coins arrondis 7"/>
          <p:cNvSpPr/>
          <p:nvPr/>
        </p:nvSpPr>
        <p:spPr>
          <a:xfrm>
            <a:off x="2876240" y="346243"/>
            <a:ext cx="4286280" cy="2714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2947678" y="437446"/>
            <a:ext cx="4143404" cy="25545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b="1" dirty="0">
                <a:solidFill>
                  <a:schemeClr val="bg1"/>
                </a:solidFill>
                <a:latin typeface="Century Gothic"/>
                <a:cs typeface="Century Gothic"/>
              </a:rPr>
              <a:t>Espace féminin Innovation et Créativité</a:t>
            </a:r>
          </a:p>
          <a:p>
            <a:r>
              <a:rPr lang="fr-FR" sz="1600" b="1" dirty="0">
                <a:solidFill>
                  <a:schemeClr val="bg1"/>
                </a:solidFill>
                <a:latin typeface="Century Gothic"/>
                <a:cs typeface="Century Gothic"/>
              </a:rPr>
              <a:t> </a:t>
            </a:r>
          </a:p>
          <a:p>
            <a:r>
              <a:rPr lang="fr-FR" sz="1600" b="1" dirty="0">
                <a:solidFill>
                  <a:schemeClr val="bg1"/>
                </a:solidFill>
                <a:latin typeface="Century Gothic"/>
                <a:cs typeface="Century Gothic"/>
              </a:rPr>
              <a:t> Localisation : Centre Al </a:t>
            </a:r>
            <a:r>
              <a:rPr lang="fr-FR" sz="1600" b="1" dirty="0" err="1">
                <a:solidFill>
                  <a:schemeClr val="bg1"/>
                </a:solidFill>
                <a:latin typeface="Century Gothic"/>
                <a:cs typeface="Century Gothic"/>
              </a:rPr>
              <a:t>Hoceïma</a:t>
            </a:r>
            <a:endParaRPr lang="fr-FR" sz="1600" b="1" dirty="0">
              <a:solidFill>
                <a:schemeClr val="bg1"/>
              </a:solidFill>
              <a:latin typeface="Century Gothic"/>
              <a:cs typeface="Century Gothic"/>
            </a:endParaRPr>
          </a:p>
          <a:p>
            <a:r>
              <a:rPr lang="fr-FR" sz="1400" dirty="0">
                <a:solidFill>
                  <a:schemeClr val="bg1"/>
                </a:solidFill>
                <a:latin typeface="Century Gothic"/>
                <a:cs typeface="Century Gothic"/>
              </a:rPr>
              <a:t> </a:t>
            </a:r>
          </a:p>
          <a:p>
            <a:pPr>
              <a:buFont typeface="Arial" pitchFamily="34" charset="0"/>
              <a:buChar char="•"/>
            </a:pPr>
            <a:r>
              <a:rPr lang="fr-FR" sz="1400" dirty="0">
                <a:solidFill>
                  <a:schemeClr val="bg1"/>
                </a:solidFill>
                <a:latin typeface="Century Gothic"/>
                <a:cs typeface="Century Gothic"/>
              </a:rPr>
              <a:t> Inauguré officiellement en 2014  </a:t>
            </a:r>
          </a:p>
          <a:p>
            <a:pPr>
              <a:buFont typeface="Arial" pitchFamily="34" charset="0"/>
              <a:buChar char="•"/>
            </a:pPr>
            <a:r>
              <a:rPr lang="fr-FR" sz="1400" dirty="0">
                <a:solidFill>
                  <a:schemeClr val="bg1"/>
                </a:solidFill>
                <a:latin typeface="Century Gothic"/>
                <a:cs typeface="Century Gothic"/>
              </a:rPr>
              <a:t> Capacité : 20 espaces et ateliers de travail</a:t>
            </a:r>
          </a:p>
          <a:p>
            <a:pPr>
              <a:buFont typeface="Arial" pitchFamily="34" charset="0"/>
              <a:buChar char="•"/>
            </a:pPr>
            <a:r>
              <a:rPr lang="fr-FR" sz="1400" dirty="0">
                <a:solidFill>
                  <a:schemeClr val="bg1"/>
                </a:solidFill>
                <a:latin typeface="Century Gothic"/>
                <a:cs typeface="Century Gothic"/>
              </a:rPr>
              <a:t> Présence effective des femmes artisanes et coopératives: entre 2 -3</a:t>
            </a:r>
          </a:p>
          <a:p>
            <a:pPr>
              <a:buFont typeface="Arial" pitchFamily="34" charset="0"/>
              <a:buChar char="•"/>
            </a:pP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Entiérement</a:t>
            </a: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équipé</a:t>
            </a:r>
            <a:r>
              <a:rPr lang="en-US" sz="1400" dirty="0">
                <a:solidFill>
                  <a:schemeClr val="bg1"/>
                </a:solidFill>
                <a:latin typeface="Century Gothic"/>
                <a:cs typeface="Century Gothic"/>
              </a:rPr>
              <a:t> en materiel de couture </a:t>
            </a:r>
            <a:endParaRPr lang="fr-FR" sz="1400" dirty="0">
              <a:solidFill>
                <a:schemeClr val="bg1"/>
              </a:solidFill>
              <a:latin typeface="Century Gothic"/>
              <a:cs typeface="Century Gothic"/>
            </a:endParaRPr>
          </a:p>
          <a:p>
            <a:pPr>
              <a:buFont typeface="Arial" pitchFamily="34" charset="0"/>
              <a:buChar char="•"/>
            </a:pPr>
            <a:r>
              <a:rPr lang="en-US" sz="1400" dirty="0">
                <a:solidFill>
                  <a:schemeClr val="bg1"/>
                </a:solidFill>
                <a:latin typeface="Century Gothic"/>
                <a:cs typeface="Century Gothic"/>
              </a:rPr>
              <a:t> Concession de la Commune </a:t>
            </a:r>
            <a:r>
              <a:rPr lang="en-US" sz="1400" dirty="0" err="1">
                <a:solidFill>
                  <a:schemeClr val="bg1"/>
                </a:solidFill>
                <a:latin typeface="Century Gothic"/>
                <a:cs typeface="Century Gothic"/>
              </a:rPr>
              <a:t>Urbaine</a:t>
            </a:r>
            <a:r>
              <a:rPr lang="en-US" sz="1400" dirty="0">
                <a:solidFill>
                  <a:schemeClr val="bg1"/>
                </a:solidFill>
                <a:latin typeface="Century Gothic"/>
                <a:cs typeface="Century Gothic"/>
              </a:rPr>
              <a:t> </a:t>
            </a:r>
          </a:p>
          <a:p>
            <a:r>
              <a:rPr lang="en-US" sz="1400" dirty="0">
                <a:solidFill>
                  <a:schemeClr val="bg1"/>
                </a:solidFill>
                <a:latin typeface="Century Gothic"/>
                <a:cs typeface="Century Gothic"/>
              </a:rPr>
              <a:t>  d’ </a:t>
            </a:r>
            <a:r>
              <a:rPr lang="fr-FR" sz="1400" dirty="0">
                <a:solidFill>
                  <a:schemeClr val="bg1"/>
                </a:solidFill>
                <a:latin typeface="Century Gothic"/>
                <a:cs typeface="Century Gothic"/>
              </a:rPr>
              <a:t>Al </a:t>
            </a:r>
            <a:r>
              <a:rPr lang="fr-FR" sz="1400" dirty="0" err="1">
                <a:solidFill>
                  <a:schemeClr val="bg1"/>
                </a:solidFill>
                <a:latin typeface="Century Gothic"/>
                <a:cs typeface="Century Gothic"/>
              </a:rPr>
              <a:t>Hoceïma</a:t>
            </a:r>
            <a:endParaRPr lang="fr-FR" sz="1400" dirty="0">
              <a:solidFill>
                <a:schemeClr val="bg1"/>
              </a:solidFill>
              <a:latin typeface="Century Gothic"/>
              <a:cs typeface="Century Gothic"/>
            </a:endParaRPr>
          </a:p>
        </p:txBody>
      </p:sp>
      <p:pic>
        <p:nvPicPr>
          <p:cNvPr id="2" name="Image 1" descr="1jp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130" y="325723"/>
            <a:ext cx="3816424" cy="274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descr="H1.jpg"/>
          <p:cNvPicPr>
            <a:picLocks noChangeAspect="1"/>
          </p:cNvPicPr>
          <p:nvPr/>
        </p:nvPicPr>
        <p:blipFill>
          <a:blip r:embed="rId3" cstate="print"/>
          <a:stretch>
            <a:fillRect/>
          </a:stretch>
        </p:blipFill>
        <p:spPr>
          <a:xfrm>
            <a:off x="3120806" y="3278051"/>
            <a:ext cx="3791643" cy="2317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descr="H2.jpg"/>
          <p:cNvPicPr>
            <a:picLocks noChangeAspect="1"/>
          </p:cNvPicPr>
          <p:nvPr/>
        </p:nvPicPr>
        <p:blipFill>
          <a:blip r:embed="rId4" cstate="print"/>
          <a:stretch>
            <a:fillRect/>
          </a:stretch>
        </p:blipFill>
        <p:spPr>
          <a:xfrm>
            <a:off x="7523130" y="3278051"/>
            <a:ext cx="3816424" cy="2317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259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83671" y="1245233"/>
            <a:ext cx="228601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AL HOCEIMA</a:t>
            </a:r>
          </a:p>
        </p:txBody>
      </p:sp>
      <p:sp>
        <p:nvSpPr>
          <p:cNvPr id="10" name="Ellipse 9"/>
          <p:cNvSpPr/>
          <p:nvPr/>
        </p:nvSpPr>
        <p:spPr>
          <a:xfrm>
            <a:off x="7830268" y="3324355"/>
            <a:ext cx="3172926" cy="2376264"/>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026" name="Rectangle 2"/>
          <p:cNvSpPr>
            <a:spLocks noChangeArrowheads="1"/>
          </p:cNvSpPr>
          <p:nvPr/>
        </p:nvSpPr>
        <p:spPr bwMode="auto">
          <a:xfrm>
            <a:off x="8008095" y="3755100"/>
            <a:ext cx="235745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pPr>
            <a:r>
              <a:rPr lang="fr-FR" sz="1600" b="1" dirty="0"/>
              <a:t>Produits Phares</a:t>
            </a:r>
            <a:endParaRPr lang="fr-FR" sz="1600" dirty="0"/>
          </a:p>
          <a:p>
            <a:pPr algn="ctr">
              <a:lnSpc>
                <a:spcPct val="150000"/>
              </a:lnSpc>
            </a:pPr>
            <a:r>
              <a:rPr lang="fr-FR" sz="1600" dirty="0"/>
              <a:t>Doum</a:t>
            </a:r>
          </a:p>
          <a:p>
            <a:pPr algn="ctr">
              <a:lnSpc>
                <a:spcPct val="150000"/>
              </a:lnSpc>
            </a:pPr>
            <a:r>
              <a:rPr lang="fr-FR" sz="1600" dirty="0"/>
              <a:t>Couture</a:t>
            </a:r>
          </a:p>
          <a:p>
            <a:pPr algn="ctr">
              <a:lnSpc>
                <a:spcPct val="150000"/>
              </a:lnSpc>
            </a:pPr>
            <a:r>
              <a:rPr lang="fr-FR" sz="1600" dirty="0"/>
              <a:t>Tapis</a:t>
            </a:r>
          </a:p>
        </p:txBody>
      </p:sp>
      <p:sp>
        <p:nvSpPr>
          <p:cNvPr id="7" name="Rectangle à coins arrondis 6"/>
          <p:cNvSpPr/>
          <p:nvPr/>
        </p:nvSpPr>
        <p:spPr>
          <a:xfrm>
            <a:off x="3001735" y="429264"/>
            <a:ext cx="4464496" cy="2123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649" name="Rectangle 1"/>
          <p:cNvSpPr>
            <a:spLocks noChangeArrowheads="1"/>
          </p:cNvSpPr>
          <p:nvPr/>
        </p:nvSpPr>
        <p:spPr bwMode="auto">
          <a:xfrm>
            <a:off x="3073743" y="429264"/>
            <a:ext cx="4392488"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fr-FR" sz="1400" dirty="0">
                <a:solidFill>
                  <a:schemeClr val="bg1"/>
                </a:solidFill>
                <a:latin typeface="Century Gothic"/>
                <a:cs typeface="Century Gothic"/>
              </a:rPr>
              <a:t>   </a:t>
            </a:r>
            <a:r>
              <a:rPr lang="fr-FR" sz="1600" b="1" dirty="0">
                <a:solidFill>
                  <a:schemeClr val="bg1"/>
                </a:solidFill>
                <a:latin typeface="Century Gothic"/>
                <a:cs typeface="Century Gothic"/>
              </a:rPr>
              <a:t>Village des Artisans </a:t>
            </a:r>
            <a:r>
              <a:rPr lang="fr-FR" sz="1600" b="1" dirty="0" err="1">
                <a:solidFill>
                  <a:schemeClr val="bg1"/>
                </a:solidFill>
                <a:latin typeface="Century Gothic"/>
                <a:cs typeface="Century Gothic"/>
              </a:rPr>
              <a:t>Imzouren</a:t>
            </a:r>
            <a:endParaRPr lang="fr-FR" sz="1600" b="1" dirty="0">
              <a:solidFill>
                <a:schemeClr val="bg1"/>
              </a:solidFill>
              <a:latin typeface="Century Gothic"/>
              <a:cs typeface="Century Gothic"/>
            </a:endParaRPr>
          </a:p>
          <a:p>
            <a:pPr eaLnBrk="0" hangingPunct="0"/>
            <a:r>
              <a:rPr lang="fr-FR" sz="1600" b="1" dirty="0">
                <a:solidFill>
                  <a:schemeClr val="bg1"/>
                </a:solidFill>
                <a:latin typeface="Century Gothic"/>
                <a:cs typeface="Century Gothic"/>
              </a:rPr>
              <a:t>   Localisation : </a:t>
            </a:r>
            <a:r>
              <a:rPr lang="fr-FR" sz="1600" b="1" dirty="0" err="1">
                <a:solidFill>
                  <a:schemeClr val="bg1"/>
                </a:solidFill>
                <a:latin typeface="Century Gothic"/>
                <a:cs typeface="Century Gothic"/>
              </a:rPr>
              <a:t>Imzouren</a:t>
            </a:r>
            <a:endParaRPr lang="fr-FR" sz="1600" b="1" dirty="0">
              <a:solidFill>
                <a:schemeClr val="bg1"/>
              </a:solidFill>
              <a:latin typeface="Century Gothic"/>
              <a:cs typeface="Century Gothic"/>
            </a:endParaRPr>
          </a:p>
          <a:p>
            <a:pPr eaLnBrk="0" hangingPunct="0"/>
            <a:endParaRPr lang="fr-FR" sz="1600" b="1" dirty="0">
              <a:solidFill>
                <a:schemeClr val="bg1"/>
              </a:solidFill>
              <a:latin typeface="Century Gothic"/>
              <a:cs typeface="Century Gothic"/>
            </a:endParaRPr>
          </a:p>
          <a:p>
            <a:pPr marL="285750" indent="-285750" eaLnBrk="0" hangingPunct="0">
              <a:buFont typeface="Arial"/>
              <a:buChar char="•"/>
            </a:pPr>
            <a:r>
              <a:rPr lang="fr-FR" sz="1400" dirty="0">
                <a:solidFill>
                  <a:schemeClr val="bg1"/>
                </a:solidFill>
                <a:latin typeface="Century Gothic"/>
                <a:cs typeface="Century Gothic"/>
              </a:rPr>
              <a:t> Capacité : 15 espaces et ateliers de travail</a:t>
            </a:r>
          </a:p>
          <a:p>
            <a:pPr marL="285750" indent="-285750" eaLnBrk="0" hangingPunct="0">
              <a:buFont typeface="Arial"/>
              <a:buChar char="•"/>
            </a:pP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Ouvert</a:t>
            </a:r>
            <a:r>
              <a:rPr lang="en-US" sz="1400" dirty="0">
                <a:solidFill>
                  <a:schemeClr val="bg1"/>
                </a:solidFill>
                <a:latin typeface="Century Gothic"/>
                <a:cs typeface="Century Gothic"/>
              </a:rPr>
              <a:t> sans </a:t>
            </a:r>
            <a:r>
              <a:rPr lang="en-US" sz="1400" dirty="0" err="1">
                <a:solidFill>
                  <a:schemeClr val="bg1"/>
                </a:solidFill>
                <a:latin typeface="Century Gothic"/>
                <a:cs typeface="Century Gothic"/>
              </a:rPr>
              <a:t>aucune</a:t>
            </a: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présence</a:t>
            </a:r>
            <a:r>
              <a:rPr lang="en-US" sz="1400" dirty="0">
                <a:solidFill>
                  <a:schemeClr val="bg1"/>
                </a:solidFill>
                <a:latin typeface="Century Gothic"/>
                <a:cs typeface="Century Gothic"/>
              </a:rPr>
              <a:t> des femmes </a:t>
            </a:r>
            <a:r>
              <a:rPr lang="en-US" sz="1400" dirty="0" err="1">
                <a:solidFill>
                  <a:schemeClr val="bg1"/>
                </a:solidFill>
                <a:latin typeface="Century Gothic"/>
                <a:cs typeface="Century Gothic"/>
              </a:rPr>
              <a:t>artisanes</a:t>
            </a:r>
            <a:endParaRPr lang="fr-FR" sz="1400" dirty="0">
              <a:solidFill>
                <a:schemeClr val="bg1"/>
              </a:solidFill>
              <a:latin typeface="Century Gothic"/>
              <a:cs typeface="Century Gothic"/>
            </a:endParaRPr>
          </a:p>
          <a:p>
            <a:pPr marL="285750" indent="-285750" eaLnBrk="0" hangingPunct="0">
              <a:buFont typeface="Arial"/>
              <a:buChar char="•"/>
            </a:pP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Entiérement</a:t>
            </a: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équipé</a:t>
            </a:r>
            <a:r>
              <a:rPr lang="en-US" sz="1400" dirty="0">
                <a:solidFill>
                  <a:schemeClr val="bg1"/>
                </a:solidFill>
                <a:latin typeface="Century Gothic"/>
                <a:cs typeface="Century Gothic"/>
              </a:rPr>
              <a:t> en materiel de couture </a:t>
            </a:r>
            <a:endParaRPr lang="fr-FR" sz="1400" dirty="0">
              <a:solidFill>
                <a:schemeClr val="bg1"/>
              </a:solidFill>
              <a:latin typeface="Century Gothic"/>
              <a:cs typeface="Century Gothic"/>
            </a:endParaRPr>
          </a:p>
          <a:p>
            <a:pPr marL="285750" indent="-285750" eaLnBrk="0" hangingPunct="0">
              <a:buFont typeface="Arial"/>
              <a:buChar char="•"/>
            </a:pPr>
            <a:r>
              <a:rPr lang="en-US" sz="1400" dirty="0">
                <a:solidFill>
                  <a:schemeClr val="bg1"/>
                </a:solidFill>
                <a:latin typeface="Century Gothic"/>
                <a:cs typeface="Century Gothic"/>
              </a:rPr>
              <a:t>Show room- Salle de formation par   </a:t>
            </a:r>
          </a:p>
          <a:p>
            <a:pPr marL="285750" indent="-285750" eaLnBrk="0" hangingPunct="0">
              <a:buFont typeface="Arial"/>
              <a:buChar char="•"/>
            </a:pP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apprentissage</a:t>
            </a:r>
            <a:r>
              <a:rPr lang="fr-FR" sz="1400" dirty="0">
                <a:solidFill>
                  <a:schemeClr val="bg1"/>
                </a:solidFill>
                <a:latin typeface="Century Gothic"/>
                <a:cs typeface="Century Gothic"/>
              </a:rPr>
              <a:t> </a:t>
            </a:r>
            <a:r>
              <a:rPr lang="en-US" sz="1400" dirty="0">
                <a:solidFill>
                  <a:schemeClr val="bg1"/>
                </a:solidFill>
                <a:latin typeface="Century Gothic"/>
                <a:cs typeface="Century Gothic"/>
              </a:rPr>
              <a:t>et formation continue</a:t>
            </a:r>
          </a:p>
        </p:txBody>
      </p:sp>
      <p:sp>
        <p:nvSpPr>
          <p:cNvPr id="9" name="Rectangle à coins arrondis 8"/>
          <p:cNvSpPr/>
          <p:nvPr/>
        </p:nvSpPr>
        <p:spPr>
          <a:xfrm>
            <a:off x="3217759" y="3345878"/>
            <a:ext cx="4286280" cy="2376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650" name="Rectangle 2"/>
          <p:cNvSpPr>
            <a:spLocks noChangeArrowheads="1"/>
          </p:cNvSpPr>
          <p:nvPr/>
        </p:nvSpPr>
        <p:spPr bwMode="auto">
          <a:xfrm>
            <a:off x="3250819" y="3412186"/>
            <a:ext cx="4000528" cy="22006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600" b="1" dirty="0">
                <a:solidFill>
                  <a:schemeClr val="bg1"/>
                </a:solidFill>
                <a:latin typeface="Century Gothic"/>
                <a:cs typeface="Century Gothic"/>
              </a:rPr>
              <a:t>Complexe Artisanat </a:t>
            </a:r>
            <a:r>
              <a:rPr lang="fr-FR" sz="1600" b="1" dirty="0" err="1">
                <a:solidFill>
                  <a:schemeClr val="bg1"/>
                </a:solidFill>
                <a:latin typeface="Century Gothic"/>
                <a:cs typeface="Century Gothic"/>
              </a:rPr>
              <a:t>Rouadi</a:t>
            </a:r>
            <a:endParaRPr lang="fr-FR" sz="1600" b="1" dirty="0">
              <a:solidFill>
                <a:schemeClr val="bg1"/>
              </a:solidFill>
              <a:latin typeface="Century Gothic"/>
              <a:cs typeface="Century Gothic"/>
            </a:endParaRPr>
          </a:p>
          <a:p>
            <a:pPr fontAlgn="base">
              <a:spcBef>
                <a:spcPct val="0"/>
              </a:spcBef>
              <a:spcAft>
                <a:spcPct val="0"/>
              </a:spcAft>
            </a:pPr>
            <a:endParaRPr lang="fr-FR" sz="1600" b="1" dirty="0">
              <a:solidFill>
                <a:schemeClr val="bg1"/>
              </a:solidFill>
              <a:latin typeface="Century Gothic"/>
              <a:cs typeface="Century Gothic"/>
            </a:endParaRPr>
          </a:p>
          <a:p>
            <a:pPr marL="285750" indent="-285750" eaLnBrk="0" hangingPunct="0">
              <a:lnSpc>
                <a:spcPct val="150000"/>
              </a:lnSpc>
              <a:buFont typeface="Arial"/>
              <a:buChar char="•"/>
            </a:pPr>
            <a:r>
              <a:rPr lang="fr-FR" sz="1400" dirty="0">
                <a:solidFill>
                  <a:schemeClr val="bg1"/>
                </a:solidFill>
                <a:latin typeface="Century Gothic"/>
                <a:cs typeface="Century Gothic"/>
              </a:rPr>
              <a:t> Localisation : Commune rurale </a:t>
            </a:r>
            <a:r>
              <a:rPr lang="fr-FR" sz="1400" dirty="0" err="1">
                <a:solidFill>
                  <a:schemeClr val="bg1"/>
                </a:solidFill>
                <a:latin typeface="Century Gothic"/>
                <a:cs typeface="Century Gothic"/>
              </a:rPr>
              <a:t>Rouadi</a:t>
            </a:r>
            <a:endParaRPr lang="fr-FR" sz="1400" dirty="0">
              <a:solidFill>
                <a:schemeClr val="bg1"/>
              </a:solidFill>
              <a:latin typeface="Century Gothic"/>
              <a:cs typeface="Century Gothic"/>
            </a:endParaRPr>
          </a:p>
          <a:p>
            <a:pPr marL="285750" indent="-285750" eaLnBrk="0" hangingPunct="0">
              <a:lnSpc>
                <a:spcPct val="150000"/>
              </a:lnSpc>
              <a:buFont typeface="Arial"/>
              <a:buChar char="•"/>
            </a:pPr>
            <a:r>
              <a:rPr lang="fr-FR" sz="1400" dirty="0">
                <a:solidFill>
                  <a:schemeClr val="bg1"/>
                </a:solidFill>
                <a:latin typeface="Century Gothic"/>
                <a:cs typeface="Century Gothic"/>
              </a:rPr>
              <a:t> Capacité : 32 espaces et ateliers de travail seulement 15 espaces en activité  de Septembre à Mai</a:t>
            </a:r>
          </a:p>
          <a:p>
            <a:pPr marL="285750" indent="-285750" eaLnBrk="0" hangingPunct="0">
              <a:lnSpc>
                <a:spcPct val="150000"/>
              </a:lnSpc>
              <a:buFont typeface="Arial"/>
              <a:buChar char="•"/>
            </a:pP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Présence</a:t>
            </a:r>
            <a:r>
              <a:rPr lang="en-US" sz="1400" dirty="0">
                <a:solidFill>
                  <a:schemeClr val="bg1"/>
                </a:solidFill>
                <a:latin typeface="Century Gothic"/>
                <a:cs typeface="Century Gothic"/>
              </a:rPr>
              <a:t> effective de 10 artisans </a:t>
            </a:r>
          </a:p>
        </p:txBody>
      </p:sp>
      <p:pic>
        <p:nvPicPr>
          <p:cNvPr id="11" name="Image 10" descr="H3.jpg"/>
          <p:cNvPicPr>
            <a:picLocks noChangeAspect="1"/>
          </p:cNvPicPr>
          <p:nvPr/>
        </p:nvPicPr>
        <p:blipFill>
          <a:blip r:embed="rId2" cstate="print"/>
          <a:stretch>
            <a:fillRect/>
          </a:stretch>
        </p:blipFill>
        <p:spPr>
          <a:xfrm>
            <a:off x="7898279" y="429264"/>
            <a:ext cx="3107134" cy="2136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998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50141" y="1326194"/>
            <a:ext cx="242889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b="1" dirty="0">
                <a:solidFill>
                  <a:srgbClr val="00B0F0"/>
                </a:solidFill>
                <a:latin typeface="Century Gothic"/>
                <a:cs typeface="Century Gothic"/>
              </a:rPr>
              <a:t>AL HOCEIMA</a:t>
            </a:r>
          </a:p>
        </p:txBody>
      </p:sp>
      <p:sp>
        <p:nvSpPr>
          <p:cNvPr id="11" name="Rectangle 10"/>
          <p:cNvSpPr/>
          <p:nvPr/>
        </p:nvSpPr>
        <p:spPr>
          <a:xfrm>
            <a:off x="3766266" y="956862"/>
            <a:ext cx="2571768" cy="400110"/>
          </a:xfrm>
          <a:prstGeom prst="rect">
            <a:avLst/>
          </a:prstGeom>
        </p:spPr>
        <p:txBody>
          <a:bodyPr wrap="square">
            <a:spAutoFit/>
          </a:bodyPr>
          <a:lstStyle/>
          <a:p>
            <a:r>
              <a:rPr lang="fr-FR" sz="2000" b="1" dirty="0">
                <a:solidFill>
                  <a:srgbClr val="FF0000"/>
                </a:solidFill>
              </a:rPr>
              <a:t>Problèmes Actuels</a:t>
            </a:r>
          </a:p>
        </p:txBody>
      </p:sp>
      <p:sp>
        <p:nvSpPr>
          <p:cNvPr id="61445" name="Rectangle 5"/>
          <p:cNvSpPr>
            <a:spLocks noChangeArrowheads="1"/>
          </p:cNvSpPr>
          <p:nvPr/>
        </p:nvSpPr>
        <p:spPr bwMode="auto">
          <a:xfrm>
            <a:off x="2266067" y="1480668"/>
            <a:ext cx="8894991"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nSpc>
                <a:spcPct val="200000"/>
              </a:lnSpc>
              <a:buFont typeface="Wingdings" charset="2"/>
              <a:buChar char="§"/>
            </a:pPr>
            <a:r>
              <a:rPr lang="fr-FR" sz="1600" b="1" dirty="0">
                <a:latin typeface="Century Gothic"/>
                <a:cs typeface="Century Gothic"/>
              </a:rPr>
              <a:t>Problème d’Organisation et Gestion du Complexe d’Artisanat Traditionnel</a:t>
            </a:r>
          </a:p>
          <a:p>
            <a:pPr marL="285750" indent="-285750">
              <a:lnSpc>
                <a:spcPct val="200000"/>
              </a:lnSpc>
              <a:buFont typeface="Wingdings" charset="2"/>
              <a:buChar char="§"/>
            </a:pPr>
            <a:r>
              <a:rPr lang="fr-FR" sz="1600" b="1" dirty="0">
                <a:latin typeface="Century Gothic"/>
                <a:cs typeface="Century Gothic"/>
              </a:rPr>
              <a:t> Organisation et Gestion du Village des Artisans </a:t>
            </a:r>
            <a:r>
              <a:rPr lang="fr-FR" sz="1600" b="1" dirty="0" err="1">
                <a:latin typeface="Century Gothic"/>
                <a:cs typeface="Century Gothic"/>
              </a:rPr>
              <a:t>Imzouren</a:t>
            </a:r>
            <a:endParaRPr lang="fr-FR" sz="1600" b="1" dirty="0">
              <a:latin typeface="Century Gothic"/>
              <a:cs typeface="Century Gothic"/>
            </a:endParaRPr>
          </a:p>
          <a:p>
            <a:pPr marL="285750" indent="-285750">
              <a:lnSpc>
                <a:spcPct val="200000"/>
              </a:lnSpc>
              <a:buFont typeface="Wingdings" charset="2"/>
              <a:buChar char="§"/>
            </a:pPr>
            <a:r>
              <a:rPr lang="fr-FR" sz="1600" b="1" dirty="0">
                <a:latin typeface="Century Gothic"/>
                <a:cs typeface="Century Gothic"/>
              </a:rPr>
              <a:t> Problème d’intégration  et cohabitation entre l’administration de tutelle et les  artisans</a:t>
            </a:r>
          </a:p>
          <a:p>
            <a:pPr marL="285750" indent="-285750">
              <a:lnSpc>
                <a:spcPct val="200000"/>
              </a:lnSpc>
              <a:buFont typeface="Wingdings" charset="2"/>
              <a:buChar char="§"/>
            </a:pPr>
            <a:r>
              <a:rPr lang="fr-FR" sz="1600" b="1" dirty="0">
                <a:latin typeface="Century Gothic"/>
                <a:cs typeface="Century Gothic"/>
              </a:rPr>
              <a:t> Pas de résultats concrets et les objectifs non atteints</a:t>
            </a:r>
          </a:p>
          <a:p>
            <a:pPr marL="285750" indent="-285750">
              <a:lnSpc>
                <a:spcPct val="200000"/>
              </a:lnSpc>
              <a:buFont typeface="Wingdings" charset="2"/>
              <a:buChar char="§"/>
            </a:pPr>
            <a:r>
              <a:rPr lang="fr-FR" sz="1600" b="1" dirty="0">
                <a:latin typeface="Century Gothic"/>
                <a:cs typeface="Century Gothic"/>
              </a:rPr>
              <a:t> </a:t>
            </a:r>
            <a:r>
              <a:rPr lang="fr-FR" b="1" dirty="0">
                <a:latin typeface="Century Gothic"/>
                <a:cs typeface="Century Gothic"/>
              </a:rPr>
              <a:t>Problème</a:t>
            </a:r>
            <a:r>
              <a:rPr lang="fr-FR" sz="1600" b="1" dirty="0">
                <a:latin typeface="Century Gothic"/>
                <a:cs typeface="Century Gothic"/>
              </a:rPr>
              <a:t> d’organisation et gestion de l’Espace féminin Innovation et Créativité </a:t>
            </a:r>
          </a:p>
          <a:p>
            <a:pPr marL="285750" indent="-285750">
              <a:lnSpc>
                <a:spcPct val="200000"/>
              </a:lnSpc>
              <a:buFont typeface="Wingdings" charset="2"/>
              <a:buChar char="§"/>
            </a:pPr>
            <a:r>
              <a:rPr lang="fr-FR" sz="1600" b="1" dirty="0">
                <a:latin typeface="Century Gothic"/>
                <a:cs typeface="Century Gothic"/>
              </a:rPr>
              <a:t>(27 coopératives représentées : Conflits /problème de représentativité de la Coopérative)</a:t>
            </a:r>
          </a:p>
        </p:txBody>
      </p:sp>
    </p:spTree>
    <p:extLst>
      <p:ext uri="{BB962C8B-B14F-4D97-AF65-F5344CB8AC3E}">
        <p14:creationId xmlns:p14="http://schemas.microsoft.com/office/powerpoint/2010/main" val="3106524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38084" y="1317230"/>
            <a:ext cx="17859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TETOUAN</a:t>
            </a:r>
          </a:p>
        </p:txBody>
      </p:sp>
      <p:sp>
        <p:nvSpPr>
          <p:cNvPr id="8" name="Rectangle à coins arrondis 7"/>
          <p:cNvSpPr/>
          <p:nvPr/>
        </p:nvSpPr>
        <p:spPr>
          <a:xfrm>
            <a:off x="2786035" y="785794"/>
            <a:ext cx="5000660" cy="2786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2988949" y="756199"/>
            <a:ext cx="4857784" cy="32470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fr-FR" sz="1400" b="1" dirty="0">
                <a:solidFill>
                  <a:schemeClr val="bg1"/>
                </a:solidFill>
                <a:latin typeface="Arial" pitchFamily="34" charset="0"/>
                <a:ea typeface="Calibri" pitchFamily="34" charset="0"/>
                <a:cs typeface="Times New Roman" pitchFamily="18" charset="0"/>
              </a:rPr>
              <a:t> </a:t>
            </a:r>
            <a:r>
              <a:rPr lang="en-US" sz="1600" b="1" dirty="0">
                <a:solidFill>
                  <a:schemeClr val="bg1"/>
                </a:solidFill>
              </a:rPr>
              <a:t>ETAT DES LIEUX </a:t>
            </a:r>
            <a:endParaRPr lang="en-US" sz="1400" b="1" dirty="0">
              <a:solidFill>
                <a:schemeClr val="bg1"/>
              </a:solidFill>
            </a:endParaRPr>
          </a:p>
          <a:p>
            <a:pPr algn="ctr"/>
            <a:r>
              <a:rPr lang="en-US" sz="1400" b="1" dirty="0">
                <a:solidFill>
                  <a:schemeClr val="bg1"/>
                </a:solidFill>
              </a:rPr>
              <a:t>                                              </a:t>
            </a:r>
            <a:endParaRPr lang="fr-FR" sz="1400" dirty="0">
              <a:solidFill>
                <a:schemeClr val="bg1"/>
              </a:solidFill>
            </a:endParaRPr>
          </a:p>
          <a:p>
            <a:pPr>
              <a:lnSpc>
                <a:spcPct val="150000"/>
              </a:lnSpc>
              <a:buFont typeface="Arial" pitchFamily="34" charset="0"/>
              <a:buChar char="•"/>
            </a:pPr>
            <a:r>
              <a:rPr lang="fr-FR" sz="1400" dirty="0">
                <a:solidFill>
                  <a:schemeClr val="bg1"/>
                </a:solidFill>
                <a:latin typeface="Century Gothic"/>
                <a:cs typeface="Century Gothic"/>
              </a:rPr>
              <a:t> Ensemble  Artisanal Traditionnel</a:t>
            </a:r>
          </a:p>
          <a:p>
            <a:pPr>
              <a:lnSpc>
                <a:spcPct val="150000"/>
              </a:lnSpc>
              <a:buFont typeface="Arial" pitchFamily="34" charset="0"/>
              <a:buChar char="•"/>
            </a:pPr>
            <a:r>
              <a:rPr lang="fr-FR" sz="1400" dirty="0">
                <a:solidFill>
                  <a:schemeClr val="bg1"/>
                </a:solidFill>
                <a:latin typeface="Century Gothic"/>
                <a:cs typeface="Century Gothic"/>
              </a:rPr>
              <a:t> Localisation :Délégation Régionale de l’Artisanat</a:t>
            </a:r>
          </a:p>
          <a:p>
            <a:pPr>
              <a:lnSpc>
                <a:spcPct val="150000"/>
              </a:lnSpc>
              <a:buFont typeface="Arial" pitchFamily="34" charset="0"/>
              <a:buChar char="•"/>
            </a:pPr>
            <a:r>
              <a:rPr lang="fr-FR" sz="1400" dirty="0">
                <a:solidFill>
                  <a:schemeClr val="bg1"/>
                </a:solidFill>
                <a:latin typeface="Century Gothic"/>
                <a:cs typeface="Century Gothic"/>
              </a:rPr>
              <a:t> Superficie : 3 600 mètres  carré</a:t>
            </a:r>
          </a:p>
          <a:p>
            <a:pPr>
              <a:lnSpc>
                <a:spcPct val="150000"/>
              </a:lnSpc>
              <a:buFont typeface="Arial" pitchFamily="34" charset="0"/>
              <a:buChar char="•"/>
            </a:pPr>
            <a:r>
              <a:rPr lang="fr-FR" sz="1400" dirty="0">
                <a:solidFill>
                  <a:schemeClr val="bg1"/>
                </a:solidFill>
                <a:latin typeface="Century Gothic"/>
                <a:cs typeface="Century Gothic"/>
              </a:rPr>
              <a:t> Capacité :   32  espaces et ateliers de travail</a:t>
            </a:r>
          </a:p>
          <a:p>
            <a:pPr>
              <a:lnSpc>
                <a:spcPct val="150000"/>
              </a:lnSpc>
              <a:buFont typeface="Arial" pitchFamily="34" charset="0"/>
              <a:buChar char="•"/>
            </a:pPr>
            <a:r>
              <a:rPr lang="fr-FR" sz="1400" dirty="0">
                <a:solidFill>
                  <a:schemeClr val="bg1"/>
                </a:solidFill>
                <a:latin typeface="Century Gothic"/>
                <a:cs typeface="Century Gothic"/>
              </a:rPr>
              <a:t> Nombre espaces opérationnelles avec présence des artisans et coopératives: 20 artisans et 3 Coopératives</a:t>
            </a:r>
          </a:p>
          <a:p>
            <a:pPr>
              <a:lnSpc>
                <a:spcPct val="200000"/>
              </a:lnSpc>
              <a:buFont typeface="Arial" pitchFamily="34" charset="0"/>
              <a:buChar char="•"/>
            </a:pPr>
            <a:endParaRPr lang="fr-FR" sz="1400" dirty="0">
              <a:solidFill>
                <a:schemeClr val="bg1"/>
              </a:solidFill>
            </a:endParaRPr>
          </a:p>
        </p:txBody>
      </p:sp>
      <p:sp>
        <p:nvSpPr>
          <p:cNvPr id="10" name="Ellipse 9"/>
          <p:cNvSpPr/>
          <p:nvPr/>
        </p:nvSpPr>
        <p:spPr>
          <a:xfrm>
            <a:off x="7852227" y="466636"/>
            <a:ext cx="3220616" cy="3287712"/>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026" name="Rectangle 2"/>
          <p:cNvSpPr>
            <a:spLocks noChangeArrowheads="1"/>
          </p:cNvSpPr>
          <p:nvPr/>
        </p:nvSpPr>
        <p:spPr bwMode="auto">
          <a:xfrm>
            <a:off x="8429637" y="714357"/>
            <a:ext cx="264320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b="1" dirty="0"/>
              <a:t>    Produits Phares</a:t>
            </a:r>
            <a:endParaRPr lang="fr-FR" sz="1600" dirty="0"/>
          </a:p>
          <a:p>
            <a:endParaRPr lang="fr-FR" sz="1600" dirty="0"/>
          </a:p>
          <a:p>
            <a:pPr>
              <a:lnSpc>
                <a:spcPct val="150000"/>
              </a:lnSpc>
            </a:pPr>
            <a:r>
              <a:rPr lang="fr-FR" sz="1600" dirty="0"/>
              <a:t>Tissage</a:t>
            </a:r>
          </a:p>
          <a:p>
            <a:pPr>
              <a:lnSpc>
                <a:spcPct val="150000"/>
              </a:lnSpc>
            </a:pPr>
            <a:r>
              <a:rPr lang="fr-FR" sz="1600" dirty="0"/>
              <a:t>Céramique de Tétouan</a:t>
            </a:r>
          </a:p>
          <a:p>
            <a:pPr>
              <a:lnSpc>
                <a:spcPct val="150000"/>
              </a:lnSpc>
            </a:pPr>
            <a:r>
              <a:rPr lang="fr-FR" sz="1600" dirty="0"/>
              <a:t>Maroquinerie</a:t>
            </a:r>
          </a:p>
          <a:p>
            <a:pPr>
              <a:lnSpc>
                <a:spcPct val="150000"/>
              </a:lnSpc>
            </a:pPr>
            <a:r>
              <a:rPr lang="fr-FR" sz="1600" dirty="0"/>
              <a:t>La broderie</a:t>
            </a:r>
          </a:p>
          <a:p>
            <a:pPr>
              <a:lnSpc>
                <a:spcPct val="150000"/>
              </a:lnSpc>
            </a:pPr>
            <a:r>
              <a:rPr lang="fr-FR" sz="1600" dirty="0"/>
              <a:t>Le bois incrusté et sculpté     Bijouterie</a:t>
            </a:r>
          </a:p>
          <a:p>
            <a:pPr algn="ctr">
              <a:lnSpc>
                <a:spcPct val="150000"/>
              </a:lnSpc>
            </a:pPr>
            <a:r>
              <a:rPr lang="fr-FR" sz="1600" b="1" dirty="0"/>
              <a:t> </a:t>
            </a:r>
            <a:endParaRPr lang="fr-FR" sz="1600" dirty="0"/>
          </a:p>
        </p:txBody>
      </p:sp>
      <p:pic>
        <p:nvPicPr>
          <p:cNvPr id="11" name="Image 10" descr="T1.jpg"/>
          <p:cNvPicPr>
            <a:picLocks noChangeAspect="1"/>
          </p:cNvPicPr>
          <p:nvPr/>
        </p:nvPicPr>
        <p:blipFill>
          <a:blip r:embed="rId2" cstate="print"/>
          <a:stretch>
            <a:fillRect/>
          </a:stretch>
        </p:blipFill>
        <p:spPr>
          <a:xfrm>
            <a:off x="1908892" y="3826064"/>
            <a:ext cx="2498871" cy="2038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descr="20180806_1053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4232" y="3820064"/>
            <a:ext cx="2602299" cy="206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descr="20180806_10593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888" y="3820064"/>
            <a:ext cx="2684040" cy="206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519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61655" y="1192307"/>
            <a:ext cx="17859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b="1" dirty="0">
                <a:solidFill>
                  <a:srgbClr val="00B0F0"/>
                </a:solidFill>
                <a:latin typeface="Century Gothic"/>
                <a:cs typeface="Century Gothic"/>
              </a:rPr>
              <a:t>TETOUAN</a:t>
            </a:r>
          </a:p>
        </p:txBody>
      </p:sp>
      <p:sp>
        <p:nvSpPr>
          <p:cNvPr id="11" name="Rectangle 10"/>
          <p:cNvSpPr/>
          <p:nvPr/>
        </p:nvSpPr>
        <p:spPr>
          <a:xfrm>
            <a:off x="4381488" y="724020"/>
            <a:ext cx="2571768" cy="369332"/>
          </a:xfrm>
          <a:prstGeom prst="rect">
            <a:avLst/>
          </a:prstGeom>
        </p:spPr>
        <p:txBody>
          <a:bodyPr wrap="square">
            <a:spAutoFit/>
          </a:bodyPr>
          <a:lstStyle/>
          <a:p>
            <a:r>
              <a:rPr lang="fr-FR" b="1" dirty="0">
                <a:solidFill>
                  <a:srgbClr val="FF0000"/>
                </a:solidFill>
              </a:rPr>
              <a:t>Problèmes Actuels</a:t>
            </a:r>
          </a:p>
        </p:txBody>
      </p:sp>
      <p:sp>
        <p:nvSpPr>
          <p:cNvPr id="61445" name="Rectangle 5"/>
          <p:cNvSpPr>
            <a:spLocks noChangeArrowheads="1"/>
          </p:cNvSpPr>
          <p:nvPr/>
        </p:nvSpPr>
        <p:spPr bwMode="auto">
          <a:xfrm>
            <a:off x="2483732" y="1165948"/>
            <a:ext cx="8715436"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nSpc>
                <a:spcPct val="150000"/>
              </a:lnSpc>
              <a:buFont typeface="Wingdings" charset="2"/>
              <a:buChar char="§"/>
            </a:pPr>
            <a:r>
              <a:rPr lang="fr-FR" sz="1400" b="1" dirty="0">
                <a:latin typeface="Century Gothic"/>
                <a:cs typeface="Century Gothic"/>
              </a:rPr>
              <a:t>Problème d’organisation et Gestion de l’Ensemble</a:t>
            </a:r>
            <a:r>
              <a:rPr lang="en-US" sz="1400" b="1" dirty="0">
                <a:latin typeface="Century Gothic"/>
                <a:cs typeface="Century Gothic"/>
              </a:rPr>
              <a:t>Artisanal par la cooperative </a:t>
            </a:r>
            <a:r>
              <a:rPr lang="en-US" sz="1400" b="1" dirty="0" err="1">
                <a:latin typeface="Century Gothic"/>
                <a:cs typeface="Century Gothic"/>
              </a:rPr>
              <a:t>Coopartim</a:t>
            </a:r>
            <a:endParaRPr lang="fr-FR" sz="1400" b="1" dirty="0">
              <a:latin typeface="Century Gothic"/>
              <a:cs typeface="Century Gothic"/>
            </a:endParaRPr>
          </a:p>
          <a:p>
            <a:pPr marL="285750" indent="-285750">
              <a:lnSpc>
                <a:spcPct val="150000"/>
              </a:lnSpc>
              <a:buFont typeface="Wingdings" charset="2"/>
              <a:buChar char="§"/>
            </a:pPr>
            <a:r>
              <a:rPr lang="fr-FR" sz="1400" b="1" dirty="0">
                <a:latin typeface="Century Gothic"/>
                <a:cs typeface="Century Gothic"/>
              </a:rPr>
              <a:t>Bâtiment</a:t>
            </a:r>
            <a:r>
              <a:rPr lang="en-US" sz="1400" b="1" dirty="0">
                <a:latin typeface="Century Gothic"/>
                <a:cs typeface="Century Gothic"/>
              </a:rPr>
              <a:t> à </a:t>
            </a:r>
            <a:r>
              <a:rPr lang="en-US" sz="1400" b="1" dirty="0" err="1">
                <a:latin typeface="Century Gothic"/>
                <a:cs typeface="Century Gothic"/>
              </a:rPr>
              <a:t>l’état</a:t>
            </a:r>
            <a:r>
              <a:rPr lang="en-US" sz="1400" b="1" dirty="0">
                <a:latin typeface="Century Gothic"/>
                <a:cs typeface="Century Gothic"/>
              </a:rPr>
              <a:t> </a:t>
            </a:r>
            <a:r>
              <a:rPr lang="en-US" sz="1400" b="1" dirty="0" err="1">
                <a:latin typeface="Century Gothic"/>
                <a:cs typeface="Century Gothic"/>
              </a:rPr>
              <a:t>d’abandon</a:t>
            </a:r>
            <a:endParaRPr lang="fr-FR" sz="1400" b="1" dirty="0">
              <a:latin typeface="Century Gothic"/>
              <a:cs typeface="Century Gothic"/>
            </a:endParaRPr>
          </a:p>
          <a:p>
            <a:pPr marL="285750" indent="-285750">
              <a:lnSpc>
                <a:spcPct val="150000"/>
              </a:lnSpc>
              <a:buFont typeface="Wingdings" charset="2"/>
              <a:buChar char="§"/>
            </a:pPr>
            <a:r>
              <a:rPr lang="fr-FR" sz="1400" b="1" dirty="0">
                <a:latin typeface="Century Gothic"/>
                <a:cs typeface="Century Gothic"/>
              </a:rPr>
              <a:t>Déficit en ressources humaines</a:t>
            </a:r>
          </a:p>
          <a:p>
            <a:pPr marL="285750" indent="-285750">
              <a:lnSpc>
                <a:spcPct val="150000"/>
              </a:lnSpc>
              <a:buFont typeface="Wingdings" charset="2"/>
              <a:buChar char="§"/>
            </a:pPr>
            <a:r>
              <a:rPr lang="fr-FR" sz="1400" b="1" dirty="0">
                <a:latin typeface="Century Gothic"/>
                <a:cs typeface="Century Gothic"/>
              </a:rPr>
              <a:t>Production -commercialisation et formation </a:t>
            </a:r>
          </a:p>
          <a:p>
            <a:pPr marL="285750" indent="-285750">
              <a:lnSpc>
                <a:spcPct val="150000"/>
              </a:lnSpc>
              <a:buFont typeface="Wingdings" charset="2"/>
              <a:buChar char="§"/>
            </a:pPr>
            <a:r>
              <a:rPr lang="fr-FR" sz="1400" b="1" dirty="0">
                <a:latin typeface="Century Gothic"/>
                <a:cs typeface="Century Gothic"/>
              </a:rPr>
              <a:t>Manque formation malgré l’ouverture du  centre de formation par apprentissage en 2014 </a:t>
            </a:r>
            <a:br>
              <a:rPr lang="fr-FR" sz="1400" b="1" dirty="0">
                <a:latin typeface="Century Gothic"/>
                <a:cs typeface="Century Gothic"/>
              </a:rPr>
            </a:br>
            <a:r>
              <a:rPr lang="en-US" sz="1400" b="1" dirty="0">
                <a:latin typeface="Century Gothic"/>
                <a:cs typeface="Century Gothic"/>
              </a:rPr>
              <a:t>60 artisans en situation </a:t>
            </a:r>
            <a:r>
              <a:rPr lang="fr-FR" sz="1400" b="1" dirty="0">
                <a:latin typeface="Century Gothic"/>
                <a:cs typeface="Century Gothic"/>
              </a:rPr>
              <a:t>précaire (construction du nouveau complexe Artisanal-route de Tanger)</a:t>
            </a:r>
          </a:p>
          <a:p>
            <a:pPr marL="285750" indent="-285750">
              <a:lnSpc>
                <a:spcPct val="150000"/>
              </a:lnSpc>
              <a:buFont typeface="Wingdings" charset="2"/>
              <a:buChar char="§"/>
            </a:pPr>
            <a:r>
              <a:rPr lang="fr-FR" sz="1400" b="1" dirty="0">
                <a:latin typeface="Century Gothic"/>
                <a:cs typeface="Century Gothic"/>
              </a:rPr>
              <a:t>Aucune relève des métiers en voie de disparition (</a:t>
            </a:r>
            <a:r>
              <a:rPr lang="fr-FR" sz="1400" b="1" dirty="0" err="1">
                <a:latin typeface="Century Gothic"/>
                <a:cs typeface="Century Gothic"/>
              </a:rPr>
              <a:t>rabouz</a:t>
            </a:r>
            <a:r>
              <a:rPr lang="fr-FR" sz="1400" b="1" dirty="0">
                <a:latin typeface="Century Gothic"/>
                <a:cs typeface="Century Gothic"/>
              </a:rPr>
              <a:t>, </a:t>
            </a:r>
            <a:r>
              <a:rPr lang="fr-FR" sz="1400" b="1" dirty="0" err="1">
                <a:latin typeface="Century Gothic"/>
                <a:cs typeface="Century Gothic"/>
              </a:rPr>
              <a:t>hsair</a:t>
            </a:r>
            <a:r>
              <a:rPr lang="fr-FR" sz="1400" b="1" dirty="0">
                <a:latin typeface="Century Gothic"/>
                <a:cs typeface="Century Gothic"/>
              </a:rPr>
              <a:t> traditionnel, broderie)</a:t>
            </a:r>
          </a:p>
        </p:txBody>
      </p:sp>
      <p:sp>
        <p:nvSpPr>
          <p:cNvPr id="14" name="Rectangle 13"/>
          <p:cNvSpPr/>
          <p:nvPr/>
        </p:nvSpPr>
        <p:spPr>
          <a:xfrm>
            <a:off x="4088995" y="3763835"/>
            <a:ext cx="2571768" cy="369332"/>
          </a:xfrm>
          <a:prstGeom prst="rect">
            <a:avLst/>
          </a:prstGeom>
        </p:spPr>
        <p:txBody>
          <a:bodyPr wrap="square">
            <a:spAutoFit/>
          </a:bodyPr>
          <a:lstStyle/>
          <a:p>
            <a:r>
              <a:rPr lang="fr-FR" b="1" dirty="0">
                <a:solidFill>
                  <a:srgbClr val="00B050"/>
                </a:solidFill>
              </a:rPr>
              <a:t>Solutions proposées </a:t>
            </a:r>
          </a:p>
        </p:txBody>
      </p:sp>
      <p:sp>
        <p:nvSpPr>
          <p:cNvPr id="1025" name="Rectangle 1"/>
          <p:cNvSpPr>
            <a:spLocks noChangeArrowheads="1"/>
          </p:cNvSpPr>
          <p:nvPr/>
        </p:nvSpPr>
        <p:spPr bwMode="auto">
          <a:xfrm>
            <a:off x="2376155" y="4133167"/>
            <a:ext cx="842493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lnSpc>
                <a:spcPct val="150000"/>
              </a:lnSpc>
              <a:buFont typeface="Wingdings" charset="2"/>
              <a:buChar char="§"/>
            </a:pPr>
            <a:r>
              <a:rPr lang="fr-FR" sz="1400" b="1" dirty="0">
                <a:latin typeface="Century Gothic"/>
                <a:cs typeface="Century Gothic"/>
              </a:rPr>
              <a:t>Réaménagement et mise à niveau de l’Ensemble</a:t>
            </a:r>
            <a:r>
              <a:rPr lang="en-US" sz="1400" b="1" dirty="0">
                <a:latin typeface="Century Gothic"/>
                <a:cs typeface="Century Gothic"/>
              </a:rPr>
              <a:t>  Artisanal </a:t>
            </a:r>
            <a:r>
              <a:rPr lang="en-US" sz="1400" b="1" dirty="0" err="1">
                <a:latin typeface="Century Gothic"/>
                <a:cs typeface="Century Gothic"/>
              </a:rPr>
              <a:t>Traditionnel</a:t>
            </a:r>
            <a:endParaRPr lang="fr-FR" sz="1400" b="1" dirty="0">
              <a:latin typeface="Century Gothic"/>
              <a:cs typeface="Century Gothic"/>
            </a:endParaRPr>
          </a:p>
          <a:p>
            <a:pPr marL="285750" indent="-285750" eaLnBrk="0" hangingPunct="0">
              <a:lnSpc>
                <a:spcPct val="150000"/>
              </a:lnSpc>
              <a:buFont typeface="Wingdings" charset="2"/>
              <a:buChar char="§"/>
            </a:pPr>
            <a:r>
              <a:rPr lang="fr-FR" sz="1400" b="1" dirty="0">
                <a:latin typeface="Century Gothic"/>
                <a:cs typeface="Century Gothic"/>
              </a:rPr>
              <a:t>Réhabilitation et mise à niveau de la grande salle du complexe : </a:t>
            </a:r>
          </a:p>
          <a:p>
            <a:pPr marL="285750" indent="-285750" eaLnBrk="0" hangingPunct="0">
              <a:lnSpc>
                <a:spcPct val="150000"/>
              </a:lnSpc>
              <a:buFont typeface="Wingdings" charset="2"/>
              <a:buChar char="§"/>
            </a:pPr>
            <a:r>
              <a:rPr lang="fr-FR" sz="1400" b="1" dirty="0">
                <a:latin typeface="Century Gothic"/>
                <a:cs typeface="Century Gothic"/>
              </a:rPr>
              <a:t>Espace pour organiser les foires et les expositions </a:t>
            </a:r>
          </a:p>
          <a:p>
            <a:pPr eaLnBrk="0" hangingPunct="0">
              <a:lnSpc>
                <a:spcPct val="150000"/>
              </a:lnSpc>
            </a:pPr>
            <a:endParaRPr lang="fr-FR" sz="1400" b="1" dirty="0">
              <a:latin typeface="Century Gothic"/>
              <a:cs typeface="Century Gothic"/>
            </a:endParaRPr>
          </a:p>
        </p:txBody>
      </p:sp>
    </p:spTree>
    <p:extLst>
      <p:ext uri="{BB962C8B-B14F-4D97-AF65-F5344CB8AC3E}">
        <p14:creationId xmlns:p14="http://schemas.microsoft.com/office/powerpoint/2010/main" val="2489181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05594" y="1246095"/>
            <a:ext cx="17859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b="1" dirty="0">
                <a:solidFill>
                  <a:srgbClr val="00B0F0"/>
                </a:solidFill>
                <a:latin typeface="Century Gothic"/>
                <a:cs typeface="Century Gothic"/>
              </a:rPr>
              <a:t>TETOUAN</a:t>
            </a:r>
          </a:p>
        </p:txBody>
      </p:sp>
      <p:sp>
        <p:nvSpPr>
          <p:cNvPr id="16" name="Rectangle à coins arrondis 15"/>
          <p:cNvSpPr/>
          <p:nvPr/>
        </p:nvSpPr>
        <p:spPr>
          <a:xfrm>
            <a:off x="2833357" y="729716"/>
            <a:ext cx="4786346" cy="2592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a:p>
            <a:r>
              <a:rPr lang="fr-FR" sz="1600" dirty="0"/>
              <a:t>Dar Sanaa de Tétouan : l’Ecole des arts et métiers</a:t>
            </a:r>
          </a:p>
          <a:p>
            <a:r>
              <a:rPr lang="fr-FR" sz="1600" dirty="0"/>
              <a:t>relève du Ministère de la Culture</a:t>
            </a:r>
          </a:p>
          <a:p>
            <a:r>
              <a:rPr lang="fr-FR" sz="1600" dirty="0"/>
              <a:t> </a:t>
            </a:r>
          </a:p>
          <a:p>
            <a:pPr marL="342900" indent="-342900">
              <a:lnSpc>
                <a:spcPct val="110000"/>
              </a:lnSpc>
              <a:buFont typeface="Arial"/>
              <a:buChar char="•"/>
            </a:pPr>
            <a:r>
              <a:rPr lang="fr-FR" sz="1600" dirty="0"/>
              <a:t> Localisation : Extérieur des remparts en face de la célèbre </a:t>
            </a:r>
            <a:r>
              <a:rPr lang="fr-FR" sz="1600" dirty="0" err="1"/>
              <a:t>Bab</a:t>
            </a:r>
            <a:r>
              <a:rPr lang="fr-FR" sz="1600" dirty="0"/>
              <a:t> </a:t>
            </a:r>
            <a:r>
              <a:rPr lang="fr-FR" sz="1600" dirty="0" err="1"/>
              <a:t>Okla</a:t>
            </a:r>
            <a:endParaRPr lang="fr-FR" sz="1600" dirty="0"/>
          </a:p>
          <a:p>
            <a:pPr marL="342900" indent="-342900">
              <a:lnSpc>
                <a:spcPct val="110000"/>
              </a:lnSpc>
              <a:buFont typeface="Arial"/>
              <a:buChar char="•"/>
            </a:pPr>
            <a:r>
              <a:rPr lang="en-US" sz="1600" b="1" dirty="0" err="1"/>
              <a:t>Capacité</a:t>
            </a:r>
            <a:r>
              <a:rPr lang="en-US" sz="1600" b="1" dirty="0"/>
              <a:t> :</a:t>
            </a:r>
            <a:r>
              <a:rPr lang="fr-FR" sz="1600" dirty="0"/>
              <a:t> 11 ateliers d’artisanat</a:t>
            </a:r>
          </a:p>
          <a:p>
            <a:pPr marL="342900" indent="-342900">
              <a:lnSpc>
                <a:spcPct val="110000"/>
              </a:lnSpc>
              <a:buFont typeface="Arial"/>
              <a:buChar char="•"/>
            </a:pPr>
            <a:r>
              <a:rPr lang="en-US" sz="1600" b="1" dirty="0" err="1"/>
              <a:t>Présence</a:t>
            </a:r>
            <a:r>
              <a:rPr lang="en-US" sz="1600" b="1" dirty="0"/>
              <a:t> effective:  5 à 6 Artisans</a:t>
            </a:r>
            <a:endParaRPr lang="fr-FR" sz="1600" dirty="0"/>
          </a:p>
        </p:txBody>
      </p:sp>
      <p:sp>
        <p:nvSpPr>
          <p:cNvPr id="17" name="Ellipse 16"/>
          <p:cNvSpPr/>
          <p:nvPr/>
        </p:nvSpPr>
        <p:spPr>
          <a:xfrm>
            <a:off x="7657893" y="657708"/>
            <a:ext cx="4067944" cy="2931808"/>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5122" name="Rectangle 2"/>
          <p:cNvSpPr>
            <a:spLocks noChangeArrowheads="1"/>
          </p:cNvSpPr>
          <p:nvPr/>
        </p:nvSpPr>
        <p:spPr bwMode="auto">
          <a:xfrm>
            <a:off x="8017933" y="1305780"/>
            <a:ext cx="350046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dirty="0"/>
              <a:t>Enseignement des anciens métiers d’artisanat (la poterie, le fer forgé, la broderie, le bois incrusté et sculpté et le cuir brodé)</a:t>
            </a:r>
          </a:p>
          <a:p>
            <a:r>
              <a:rPr lang="fr-FR" sz="1600" dirty="0"/>
              <a:t> </a:t>
            </a:r>
          </a:p>
          <a:p>
            <a:r>
              <a:rPr lang="fr-FR" sz="1600" dirty="0"/>
              <a:t>Fermeture des ateliers du tissage, tapisserie et le cuir doré.</a:t>
            </a:r>
          </a:p>
        </p:txBody>
      </p:sp>
      <p:pic>
        <p:nvPicPr>
          <p:cNvPr id="10" name="Imag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5246" y="3666564"/>
            <a:ext cx="3447535" cy="21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6235" y="3666564"/>
            <a:ext cx="3469342" cy="21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1974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99956" y="1398876"/>
            <a:ext cx="23008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b="1" dirty="0">
                <a:solidFill>
                  <a:srgbClr val="00B0F0"/>
                </a:solidFill>
                <a:latin typeface="Century Gothic"/>
                <a:cs typeface="Century Gothic"/>
              </a:rPr>
              <a:t>OUED LAOU</a:t>
            </a:r>
          </a:p>
        </p:txBody>
      </p:sp>
      <p:sp>
        <p:nvSpPr>
          <p:cNvPr id="16" name="Rectangle à coins arrondis 15"/>
          <p:cNvSpPr/>
          <p:nvPr/>
        </p:nvSpPr>
        <p:spPr>
          <a:xfrm>
            <a:off x="2994721" y="774536"/>
            <a:ext cx="4786346" cy="2216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OUED LAOU</a:t>
            </a:r>
          </a:p>
          <a:p>
            <a:endParaRPr lang="fr-FR" sz="1600" b="1" dirty="0"/>
          </a:p>
          <a:p>
            <a:pPr marL="285750" indent="-285750">
              <a:lnSpc>
                <a:spcPct val="150000"/>
              </a:lnSpc>
              <a:buFont typeface="Wingdings" charset="2"/>
              <a:buChar char="§"/>
            </a:pPr>
            <a:r>
              <a:rPr lang="fr-FR" sz="1600" b="1" dirty="0"/>
              <a:t>Nombre artisans: 3 000 à 4 000 mono artisans et femmes artisanes</a:t>
            </a:r>
            <a:endParaRPr lang="fr-FR" sz="1600" dirty="0"/>
          </a:p>
          <a:p>
            <a:pPr marL="285750" indent="-285750">
              <a:lnSpc>
                <a:spcPct val="150000"/>
              </a:lnSpc>
              <a:buFont typeface="Wingdings" charset="2"/>
              <a:buChar char="§"/>
            </a:pPr>
            <a:r>
              <a:rPr lang="en-US" sz="1600" b="1" dirty="0"/>
              <a:t>Centre de </a:t>
            </a:r>
            <a:r>
              <a:rPr lang="en-US" sz="1600" b="1" dirty="0" err="1"/>
              <a:t>Oued</a:t>
            </a:r>
            <a:r>
              <a:rPr lang="en-US" sz="1600" b="1" dirty="0"/>
              <a:t> </a:t>
            </a:r>
            <a:r>
              <a:rPr lang="en-US" sz="1600" b="1" dirty="0" err="1"/>
              <a:t>Laou</a:t>
            </a:r>
            <a:r>
              <a:rPr lang="en-US" sz="1600" b="1" dirty="0"/>
              <a:t>: </a:t>
            </a:r>
            <a:r>
              <a:rPr lang="en-US" sz="1600" b="1" dirty="0" err="1"/>
              <a:t>Ouverture</a:t>
            </a:r>
            <a:r>
              <a:rPr lang="en-US" sz="1600" b="1" dirty="0"/>
              <a:t> </a:t>
            </a:r>
            <a:r>
              <a:rPr lang="en-US" sz="1600" b="1" dirty="0" err="1"/>
              <a:t>prochaine</a:t>
            </a:r>
            <a:r>
              <a:rPr lang="en-US" sz="1600" b="1" dirty="0"/>
              <a:t> du </a:t>
            </a:r>
            <a:r>
              <a:rPr lang="en-US" sz="1600" b="1" dirty="0" err="1"/>
              <a:t>complexe</a:t>
            </a:r>
            <a:r>
              <a:rPr lang="en-US" sz="1600" b="1" dirty="0"/>
              <a:t> artisanal</a:t>
            </a:r>
            <a:endParaRPr lang="fr-FR" sz="1600" dirty="0"/>
          </a:p>
        </p:txBody>
      </p:sp>
      <p:sp>
        <p:nvSpPr>
          <p:cNvPr id="17" name="Ellipse 16"/>
          <p:cNvSpPr/>
          <p:nvPr/>
        </p:nvSpPr>
        <p:spPr>
          <a:xfrm>
            <a:off x="7819257" y="990560"/>
            <a:ext cx="3888432" cy="2145990"/>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5122" name="Rectangle 2"/>
          <p:cNvSpPr>
            <a:spLocks noChangeArrowheads="1"/>
          </p:cNvSpPr>
          <p:nvPr/>
        </p:nvSpPr>
        <p:spPr bwMode="auto">
          <a:xfrm>
            <a:off x="8539337" y="1515522"/>
            <a:ext cx="264320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b="1" dirty="0"/>
              <a:t> Produit phare</a:t>
            </a:r>
            <a:endParaRPr lang="fr-FR" sz="1600" dirty="0"/>
          </a:p>
          <a:p>
            <a:endParaRPr lang="fr-FR" sz="1600" b="1" dirty="0"/>
          </a:p>
          <a:p>
            <a:r>
              <a:rPr lang="fr-FR" sz="1600" b="1" dirty="0" err="1"/>
              <a:t>Fakhar</a:t>
            </a:r>
            <a:endParaRPr lang="fr-FR" sz="1600" dirty="0"/>
          </a:p>
        </p:txBody>
      </p:sp>
      <p:pic>
        <p:nvPicPr>
          <p:cNvPr id="8" name="Imag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3388" y="3202022"/>
            <a:ext cx="4876800" cy="259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861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97741" y="1371017"/>
            <a:ext cx="264320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CHEFCHAOUEN</a:t>
            </a:r>
          </a:p>
        </p:txBody>
      </p:sp>
      <p:sp>
        <p:nvSpPr>
          <p:cNvPr id="8" name="Rectangle à coins arrondis 7"/>
          <p:cNvSpPr/>
          <p:nvPr/>
        </p:nvSpPr>
        <p:spPr>
          <a:xfrm>
            <a:off x="3066729" y="589756"/>
            <a:ext cx="5177166" cy="3303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3154697" y="589756"/>
            <a:ext cx="5001230" cy="35917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20000"/>
              </a:lnSpc>
            </a:pPr>
            <a:r>
              <a:rPr lang="fr-FR" sz="1400" dirty="0">
                <a:solidFill>
                  <a:schemeClr val="bg1"/>
                </a:solidFill>
                <a:latin typeface="Century Gothic"/>
                <a:cs typeface="Century Gothic"/>
              </a:rPr>
              <a:t> </a:t>
            </a:r>
            <a:r>
              <a:rPr lang="en-US" sz="1600" b="1" dirty="0">
                <a:solidFill>
                  <a:schemeClr val="bg1"/>
                </a:solidFill>
                <a:latin typeface="Century Gothic"/>
                <a:cs typeface="Century Gothic"/>
              </a:rPr>
              <a:t>ETAT DES LIEUX  </a:t>
            </a:r>
          </a:p>
          <a:p>
            <a:pPr algn="ctr">
              <a:lnSpc>
                <a:spcPct val="120000"/>
              </a:lnSpc>
            </a:pPr>
            <a:r>
              <a:rPr lang="en-US" sz="1600" b="1" dirty="0">
                <a:solidFill>
                  <a:schemeClr val="bg1"/>
                </a:solidFill>
                <a:latin typeface="Century Gothic"/>
                <a:cs typeface="Century Gothic"/>
              </a:rPr>
              <a:t>                                             </a:t>
            </a:r>
            <a:endParaRPr lang="fr-FR" sz="1600" b="1" dirty="0">
              <a:solidFill>
                <a:schemeClr val="bg1"/>
              </a:solidFill>
              <a:latin typeface="Century Gothic"/>
              <a:cs typeface="Century Gothic"/>
            </a:endParaRPr>
          </a:p>
          <a:p>
            <a:pPr>
              <a:lnSpc>
                <a:spcPct val="120000"/>
              </a:lnSpc>
            </a:pPr>
            <a:r>
              <a:rPr lang="fr-FR" sz="1400" dirty="0">
                <a:solidFill>
                  <a:schemeClr val="bg1"/>
                </a:solidFill>
                <a:latin typeface="Century Gothic"/>
                <a:cs typeface="Century Gothic"/>
              </a:rPr>
              <a:t>      Ensemble  Artisanal Traditionnel</a:t>
            </a:r>
          </a:p>
          <a:p>
            <a:pPr marL="285750" indent="-285750">
              <a:lnSpc>
                <a:spcPct val="120000"/>
              </a:lnSpc>
              <a:buFont typeface="Arial"/>
              <a:buChar char="•"/>
            </a:pPr>
            <a:r>
              <a:rPr lang="fr-FR" sz="1400" dirty="0">
                <a:solidFill>
                  <a:schemeClr val="bg1"/>
                </a:solidFill>
                <a:latin typeface="Century Gothic"/>
                <a:cs typeface="Century Gothic"/>
              </a:rPr>
              <a:t> Localisation : Centre de </a:t>
            </a:r>
            <a:r>
              <a:rPr lang="fr-FR" sz="1400" dirty="0" err="1">
                <a:solidFill>
                  <a:schemeClr val="bg1"/>
                </a:solidFill>
                <a:latin typeface="Century Gothic"/>
                <a:cs typeface="Century Gothic"/>
              </a:rPr>
              <a:t>Chefchaouen</a:t>
            </a:r>
            <a:endParaRPr lang="fr-FR" sz="1400" dirty="0">
              <a:solidFill>
                <a:schemeClr val="bg1"/>
              </a:solidFill>
              <a:latin typeface="Century Gothic"/>
              <a:cs typeface="Century Gothic"/>
            </a:endParaRPr>
          </a:p>
          <a:p>
            <a:pPr marL="285750" indent="-285750">
              <a:lnSpc>
                <a:spcPct val="120000"/>
              </a:lnSpc>
              <a:buFont typeface="Arial"/>
              <a:buChar char="•"/>
            </a:pPr>
            <a:r>
              <a:rPr lang="fr-FR" sz="1400" dirty="0">
                <a:solidFill>
                  <a:schemeClr val="bg1"/>
                </a:solidFill>
                <a:latin typeface="Century Gothic"/>
                <a:cs typeface="Century Gothic"/>
              </a:rPr>
              <a:t>       (Place </a:t>
            </a:r>
            <a:r>
              <a:rPr lang="fr-FR" sz="1400" dirty="0" err="1">
                <a:solidFill>
                  <a:schemeClr val="bg1"/>
                </a:solidFill>
                <a:latin typeface="Century Gothic"/>
                <a:cs typeface="Century Gothic"/>
              </a:rPr>
              <a:t>Outahamam</a:t>
            </a:r>
            <a:r>
              <a:rPr lang="fr-FR" sz="1400" dirty="0">
                <a:solidFill>
                  <a:schemeClr val="bg1"/>
                </a:solidFill>
                <a:latin typeface="Century Gothic"/>
                <a:cs typeface="Century Gothic"/>
              </a:rPr>
              <a:t>)</a:t>
            </a:r>
          </a:p>
          <a:p>
            <a:pPr marL="285750" indent="-285750">
              <a:lnSpc>
                <a:spcPct val="120000"/>
              </a:lnSpc>
              <a:buFont typeface="Arial"/>
              <a:buChar char="•"/>
            </a:pPr>
            <a:r>
              <a:rPr lang="fr-FR" sz="1400" dirty="0">
                <a:solidFill>
                  <a:schemeClr val="bg1"/>
                </a:solidFill>
                <a:latin typeface="Century Gothic"/>
                <a:cs typeface="Century Gothic"/>
              </a:rPr>
              <a:t> Superficie:1050 mètres carré</a:t>
            </a:r>
          </a:p>
          <a:p>
            <a:pPr marL="285750" indent="-285750">
              <a:lnSpc>
                <a:spcPct val="120000"/>
              </a:lnSpc>
              <a:buFont typeface="Arial"/>
              <a:buChar char="•"/>
            </a:pPr>
            <a:r>
              <a:rPr lang="fr-FR" sz="1400" dirty="0">
                <a:solidFill>
                  <a:schemeClr val="bg1"/>
                </a:solidFill>
                <a:latin typeface="Century Gothic"/>
                <a:cs typeface="Century Gothic"/>
              </a:rPr>
              <a:t>Capacité :18 espaces et ateliers de travail</a:t>
            </a:r>
          </a:p>
          <a:p>
            <a:pPr marL="285750" indent="-285750">
              <a:lnSpc>
                <a:spcPct val="120000"/>
              </a:lnSpc>
              <a:buFont typeface="Arial"/>
              <a:buChar char="•"/>
            </a:pPr>
            <a:r>
              <a:rPr lang="fr-FR" sz="1400" dirty="0">
                <a:solidFill>
                  <a:schemeClr val="bg1"/>
                </a:solidFill>
                <a:latin typeface="Century Gothic"/>
                <a:cs typeface="Century Gothic"/>
              </a:rPr>
              <a:t>Nombre espaces opérationnelles avec présence des artisans et coopératives: 12 artisans et 2 Coopératives</a:t>
            </a:r>
          </a:p>
          <a:p>
            <a:pPr marL="285750" indent="-285750">
              <a:lnSpc>
                <a:spcPct val="120000"/>
              </a:lnSpc>
              <a:buFont typeface="Arial"/>
              <a:buChar char="•"/>
            </a:pPr>
            <a:r>
              <a:rPr lang="fr-FR" sz="1400" dirty="0">
                <a:solidFill>
                  <a:schemeClr val="bg1"/>
                </a:solidFill>
                <a:latin typeface="Century Gothic"/>
                <a:cs typeface="Century Gothic"/>
              </a:rPr>
              <a:t>Nombre  Artisans: 7 000 à 8000 (milieu urbain et rural)</a:t>
            </a:r>
          </a:p>
          <a:p>
            <a:pPr marL="285750" indent="-285750">
              <a:lnSpc>
                <a:spcPct val="120000"/>
              </a:lnSpc>
              <a:buFont typeface="Arial"/>
              <a:buChar char="•"/>
            </a:pPr>
            <a:r>
              <a:rPr lang="en-US" sz="1400" dirty="0" err="1">
                <a:solidFill>
                  <a:schemeClr val="bg1"/>
                </a:solidFill>
                <a:latin typeface="Century Gothic"/>
                <a:cs typeface="Century Gothic"/>
              </a:rPr>
              <a:t>Kiosques</a:t>
            </a: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d’artisanat</a:t>
            </a:r>
            <a:r>
              <a:rPr lang="en-US" sz="1400" dirty="0">
                <a:solidFill>
                  <a:schemeClr val="bg1"/>
                </a:solidFill>
                <a:latin typeface="Century Gothic"/>
                <a:cs typeface="Century Gothic"/>
              </a:rPr>
              <a:t> : 18 (entrée de </a:t>
            </a:r>
            <a:r>
              <a:rPr lang="en-US" sz="1400" dirty="0" err="1">
                <a:solidFill>
                  <a:schemeClr val="bg1"/>
                </a:solidFill>
                <a:latin typeface="Century Gothic"/>
                <a:cs typeface="Century Gothic"/>
              </a:rPr>
              <a:t>Chefchaouen</a:t>
            </a:r>
            <a:r>
              <a:rPr lang="en-US" sz="1400" dirty="0">
                <a:solidFill>
                  <a:schemeClr val="bg1"/>
                </a:solidFill>
                <a:latin typeface="Century Gothic"/>
                <a:cs typeface="Century Gothic"/>
              </a:rPr>
              <a:t>)</a:t>
            </a:r>
            <a:endParaRPr lang="fr-FR" sz="1400" dirty="0">
              <a:solidFill>
                <a:schemeClr val="bg1"/>
              </a:solidFill>
              <a:latin typeface="Century Gothic"/>
              <a:cs typeface="Century Gothic"/>
            </a:endParaRPr>
          </a:p>
          <a:p>
            <a:pPr>
              <a:lnSpc>
                <a:spcPct val="150000"/>
              </a:lnSpc>
            </a:pPr>
            <a:endParaRPr lang="fr-FR" sz="1400" dirty="0">
              <a:solidFill>
                <a:schemeClr val="bg1"/>
              </a:solidFill>
              <a:latin typeface="Century Gothic"/>
              <a:cs typeface="Century Gothic"/>
            </a:endParaRPr>
          </a:p>
        </p:txBody>
      </p:sp>
      <p:sp>
        <p:nvSpPr>
          <p:cNvPr id="10" name="Ellipse 9"/>
          <p:cNvSpPr/>
          <p:nvPr/>
        </p:nvSpPr>
        <p:spPr>
          <a:xfrm>
            <a:off x="8295125" y="589756"/>
            <a:ext cx="3367957" cy="3303720"/>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026" name="Rectangle 2"/>
          <p:cNvSpPr>
            <a:spLocks noChangeArrowheads="1"/>
          </p:cNvSpPr>
          <p:nvPr/>
        </p:nvSpPr>
        <p:spPr bwMode="auto">
          <a:xfrm>
            <a:off x="8853973" y="1268458"/>
            <a:ext cx="3203848"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b="1" dirty="0"/>
              <a:t>Produits Phares</a:t>
            </a:r>
          </a:p>
          <a:p>
            <a:endParaRPr lang="fr-FR" sz="1600" dirty="0"/>
          </a:p>
          <a:p>
            <a:r>
              <a:rPr lang="fr-FR" sz="1600" b="1" dirty="0"/>
              <a:t>Tissage traditionnel</a:t>
            </a:r>
            <a:endParaRPr lang="fr-FR" sz="1600" dirty="0"/>
          </a:p>
          <a:p>
            <a:r>
              <a:rPr lang="fr-FR" sz="1600" b="1" dirty="0"/>
              <a:t>Bijouterie</a:t>
            </a:r>
            <a:endParaRPr lang="fr-FR" sz="1600" dirty="0"/>
          </a:p>
          <a:p>
            <a:r>
              <a:rPr lang="fr-FR" sz="1600" b="1" dirty="0"/>
              <a:t>Bois Peint</a:t>
            </a:r>
            <a:endParaRPr lang="fr-FR" sz="1600" dirty="0"/>
          </a:p>
          <a:p>
            <a:r>
              <a:rPr lang="fr-FR" sz="1600" b="1" dirty="0"/>
              <a:t>Poterie du Grand </a:t>
            </a:r>
            <a:r>
              <a:rPr lang="fr-FR" sz="1600" b="1" dirty="0" err="1"/>
              <a:t>Chefchaouen</a:t>
            </a:r>
            <a:endParaRPr lang="fr-FR" sz="1600" dirty="0"/>
          </a:p>
          <a:p>
            <a:r>
              <a:rPr lang="fr-FR" sz="1600" b="1" dirty="0"/>
              <a:t> </a:t>
            </a:r>
            <a:endParaRPr lang="fr-FR" sz="1600" dirty="0"/>
          </a:p>
        </p:txBody>
      </p:sp>
      <p:pic>
        <p:nvPicPr>
          <p:cNvPr id="16" name="Image 15" descr="C1.jpg"/>
          <p:cNvPicPr>
            <a:picLocks noChangeAspect="1"/>
          </p:cNvPicPr>
          <p:nvPr/>
        </p:nvPicPr>
        <p:blipFill>
          <a:blip r:embed="rId2" cstate="print"/>
          <a:stretch>
            <a:fillRect/>
          </a:stretch>
        </p:blipFill>
        <p:spPr>
          <a:xfrm>
            <a:off x="3547416" y="3992079"/>
            <a:ext cx="3024336"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descr="IMG-20180920-WA00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154" y="3992079"/>
            <a:ext cx="3096343" cy="1917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336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88776" y="1350060"/>
            <a:ext cx="264320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CHEFCHAOUEN</a:t>
            </a:r>
          </a:p>
        </p:txBody>
      </p:sp>
      <p:sp>
        <p:nvSpPr>
          <p:cNvPr id="11" name="Rectangle 10"/>
          <p:cNvSpPr/>
          <p:nvPr/>
        </p:nvSpPr>
        <p:spPr>
          <a:xfrm>
            <a:off x="3147411" y="980728"/>
            <a:ext cx="2571768" cy="369332"/>
          </a:xfrm>
          <a:prstGeom prst="rect">
            <a:avLst/>
          </a:prstGeom>
        </p:spPr>
        <p:txBody>
          <a:bodyPr wrap="square">
            <a:spAutoFit/>
          </a:bodyPr>
          <a:lstStyle/>
          <a:p>
            <a:r>
              <a:rPr lang="fr-FR" b="1" dirty="0">
                <a:solidFill>
                  <a:srgbClr val="FF0000"/>
                </a:solidFill>
              </a:rPr>
              <a:t>Problèmes Actuels</a:t>
            </a:r>
          </a:p>
        </p:txBody>
      </p:sp>
      <p:sp>
        <p:nvSpPr>
          <p:cNvPr id="61445" name="Rectangle 5"/>
          <p:cNvSpPr>
            <a:spLocks noChangeArrowheads="1"/>
          </p:cNvSpPr>
          <p:nvPr/>
        </p:nvSpPr>
        <p:spPr bwMode="auto">
          <a:xfrm>
            <a:off x="3219419" y="1449652"/>
            <a:ext cx="792088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indent="-171450">
              <a:lnSpc>
                <a:spcPct val="200000"/>
              </a:lnSpc>
              <a:buFont typeface="Wingdings" charset="2"/>
              <a:buChar char="§"/>
            </a:pPr>
            <a:r>
              <a:rPr lang="fr-FR" sz="1100" b="1" dirty="0">
                <a:latin typeface="Century Gothic"/>
                <a:cs typeface="Century Gothic"/>
              </a:rPr>
              <a:t>Organisation et Gestion de l’Ensemble</a:t>
            </a:r>
            <a:r>
              <a:rPr lang="en-US" sz="1100" b="1" dirty="0">
                <a:latin typeface="Century Gothic"/>
                <a:cs typeface="Century Gothic"/>
              </a:rPr>
              <a:t>  Artisanal </a:t>
            </a:r>
            <a:r>
              <a:rPr lang="en-US" sz="1100" b="1" dirty="0" err="1">
                <a:latin typeface="Century Gothic"/>
                <a:cs typeface="Century Gothic"/>
              </a:rPr>
              <a:t>Traditionnel</a:t>
            </a:r>
            <a:endParaRPr lang="fr-FR" sz="1100" b="1" dirty="0">
              <a:latin typeface="Century Gothic"/>
              <a:cs typeface="Century Gothic"/>
            </a:endParaRPr>
          </a:p>
          <a:p>
            <a:pPr marL="171450" indent="-171450">
              <a:lnSpc>
                <a:spcPct val="200000"/>
              </a:lnSpc>
              <a:buFont typeface="Wingdings" charset="2"/>
              <a:buChar char="§"/>
            </a:pPr>
            <a:r>
              <a:rPr lang="fr-FR" sz="1100" b="1" dirty="0">
                <a:latin typeface="Century Gothic"/>
                <a:cs typeface="Century Gothic"/>
              </a:rPr>
              <a:t>Bâtiment</a:t>
            </a:r>
            <a:r>
              <a:rPr lang="en-US" sz="1100" b="1" dirty="0">
                <a:latin typeface="Century Gothic"/>
                <a:cs typeface="Century Gothic"/>
              </a:rPr>
              <a:t> à d’état abandon et </a:t>
            </a:r>
            <a:r>
              <a:rPr lang="en-US" sz="1100" b="1" dirty="0" err="1">
                <a:latin typeface="Century Gothic"/>
                <a:cs typeface="Century Gothic"/>
              </a:rPr>
              <a:t>fermé</a:t>
            </a:r>
            <a:endParaRPr lang="fr-FR" sz="1100" b="1" dirty="0">
              <a:latin typeface="Century Gothic"/>
              <a:cs typeface="Century Gothic"/>
            </a:endParaRPr>
          </a:p>
          <a:p>
            <a:pPr marL="171450" indent="-171450">
              <a:lnSpc>
                <a:spcPct val="200000"/>
              </a:lnSpc>
              <a:buFont typeface="Wingdings" charset="2"/>
              <a:buChar char="§"/>
            </a:pPr>
            <a:r>
              <a:rPr lang="fr-FR" sz="1100" b="1" dirty="0">
                <a:latin typeface="Century Gothic"/>
                <a:cs typeface="Century Gothic"/>
              </a:rPr>
              <a:t>Production -commercialisation et formation </a:t>
            </a:r>
          </a:p>
          <a:p>
            <a:pPr marL="171450" indent="-171450">
              <a:lnSpc>
                <a:spcPct val="200000"/>
              </a:lnSpc>
              <a:buFont typeface="Wingdings" charset="2"/>
              <a:buChar char="§"/>
            </a:pPr>
            <a:r>
              <a:rPr lang="fr-FR" sz="1100" b="1" dirty="0">
                <a:latin typeface="Century Gothic"/>
                <a:cs typeface="Century Gothic"/>
              </a:rPr>
              <a:t>Manque formation malgré l’existence d’un centre de formation par apprentissage : Etat d’abandon</a:t>
            </a:r>
          </a:p>
          <a:p>
            <a:pPr marL="171450" indent="-171450">
              <a:lnSpc>
                <a:spcPct val="200000"/>
              </a:lnSpc>
              <a:buFont typeface="Wingdings" charset="2"/>
              <a:buChar char="v"/>
            </a:pPr>
            <a:r>
              <a:rPr lang="fr-FR" sz="1100" b="1" dirty="0">
                <a:latin typeface="Century Gothic"/>
                <a:cs typeface="Century Gothic"/>
              </a:rPr>
              <a:t>NB: Projet de centre de formation professionnelle de l’artisanat à </a:t>
            </a:r>
            <a:r>
              <a:rPr lang="fr-FR" sz="1100" b="1" dirty="0" err="1">
                <a:latin typeface="Century Gothic"/>
                <a:cs typeface="Century Gothic"/>
              </a:rPr>
              <a:t>Chefchaouen</a:t>
            </a:r>
            <a:r>
              <a:rPr lang="fr-FR" sz="1100" b="1" dirty="0">
                <a:latin typeface="Century Gothic"/>
                <a:cs typeface="Century Gothic"/>
              </a:rPr>
              <a:t>  :  budget de  8 MDH </a:t>
            </a:r>
          </a:p>
          <a:p>
            <a:pPr>
              <a:lnSpc>
                <a:spcPct val="200000"/>
              </a:lnSpc>
            </a:pPr>
            <a:r>
              <a:rPr lang="fr-FR" sz="1100" b="1" dirty="0">
                <a:latin typeface="Century Gothic"/>
                <a:cs typeface="Century Gothic"/>
              </a:rPr>
              <a:t>   (Fondation Mohammed V)</a:t>
            </a:r>
          </a:p>
        </p:txBody>
      </p:sp>
      <p:sp>
        <p:nvSpPr>
          <p:cNvPr id="14" name="Rectangle 13"/>
          <p:cNvSpPr/>
          <p:nvPr/>
        </p:nvSpPr>
        <p:spPr>
          <a:xfrm>
            <a:off x="3219419" y="3861048"/>
            <a:ext cx="2571768" cy="369332"/>
          </a:xfrm>
          <a:prstGeom prst="rect">
            <a:avLst/>
          </a:prstGeom>
        </p:spPr>
        <p:txBody>
          <a:bodyPr wrap="square">
            <a:spAutoFit/>
          </a:bodyPr>
          <a:lstStyle/>
          <a:p>
            <a:r>
              <a:rPr lang="fr-FR" b="1" dirty="0">
                <a:solidFill>
                  <a:srgbClr val="00B050"/>
                </a:solidFill>
              </a:rPr>
              <a:t>Solutions proposées </a:t>
            </a:r>
          </a:p>
        </p:txBody>
      </p:sp>
      <p:sp>
        <p:nvSpPr>
          <p:cNvPr id="1027" name="Rectangle 3"/>
          <p:cNvSpPr>
            <a:spLocks noChangeArrowheads="1"/>
          </p:cNvSpPr>
          <p:nvPr/>
        </p:nvSpPr>
        <p:spPr bwMode="auto">
          <a:xfrm>
            <a:off x="3147411" y="4630435"/>
            <a:ext cx="7992888" cy="696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indent="-171450">
              <a:lnSpc>
                <a:spcPct val="120000"/>
              </a:lnSpc>
              <a:buFont typeface="Wingdings" charset="2"/>
              <a:buChar char="§"/>
            </a:pPr>
            <a:r>
              <a:rPr lang="fr-FR" sz="1100" b="1" dirty="0">
                <a:latin typeface="Century Gothic"/>
                <a:cs typeface="Century Gothic"/>
              </a:rPr>
              <a:t>Réaménagement et mise à niveau de l’Ensemble</a:t>
            </a:r>
            <a:r>
              <a:rPr lang="en-US" sz="1100" b="1" dirty="0">
                <a:latin typeface="Century Gothic"/>
                <a:cs typeface="Century Gothic"/>
              </a:rPr>
              <a:t>  Artisanal </a:t>
            </a:r>
            <a:r>
              <a:rPr lang="en-US" sz="1100" b="1" dirty="0" err="1">
                <a:latin typeface="Century Gothic"/>
                <a:cs typeface="Century Gothic"/>
              </a:rPr>
              <a:t>Traditionnel</a:t>
            </a:r>
            <a:endParaRPr lang="fr-FR" sz="1100" b="1" dirty="0">
              <a:latin typeface="Century Gothic"/>
              <a:cs typeface="Century Gothic"/>
            </a:endParaRPr>
          </a:p>
          <a:p>
            <a:pPr marL="171450" indent="-171450">
              <a:lnSpc>
                <a:spcPct val="120000"/>
              </a:lnSpc>
              <a:buFont typeface="Wingdings" charset="2"/>
              <a:buChar char="§"/>
            </a:pPr>
            <a:endParaRPr lang="fr-FR" sz="1100" b="1" dirty="0">
              <a:latin typeface="Century Gothic"/>
              <a:cs typeface="Century Gothic"/>
            </a:endParaRPr>
          </a:p>
          <a:p>
            <a:pPr marL="171450" indent="-171450">
              <a:lnSpc>
                <a:spcPct val="120000"/>
              </a:lnSpc>
              <a:buFont typeface="Wingdings" charset="2"/>
              <a:buChar char="§"/>
            </a:pPr>
            <a:r>
              <a:rPr lang="fr-FR" sz="1100" b="1" dirty="0">
                <a:latin typeface="Century Gothic"/>
                <a:cs typeface="Century Gothic"/>
              </a:rPr>
              <a:t>Réhabilitation et mise à niveau du centre de formation par apprentissage </a:t>
            </a:r>
          </a:p>
        </p:txBody>
      </p:sp>
    </p:spTree>
    <p:extLst>
      <p:ext uri="{BB962C8B-B14F-4D97-AF65-F5344CB8AC3E}">
        <p14:creationId xmlns:p14="http://schemas.microsoft.com/office/powerpoint/2010/main" val="429006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33600" y="1381418"/>
            <a:ext cx="264320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dirty="0">
                <a:solidFill>
                  <a:srgbClr val="00B0F0"/>
                </a:solidFill>
              </a:rPr>
              <a:t>KSAR EL KEBIR</a:t>
            </a:r>
            <a:endParaRPr lang="fr-FR" sz="2400" b="1" dirty="0">
              <a:solidFill>
                <a:srgbClr val="00B0F0"/>
              </a:solidFill>
              <a:latin typeface="Century Gothic"/>
              <a:cs typeface="Century Gothic"/>
            </a:endParaRPr>
          </a:p>
        </p:txBody>
      </p:sp>
      <p:sp>
        <p:nvSpPr>
          <p:cNvPr id="8" name="Rectangle à coins arrondis 7"/>
          <p:cNvSpPr/>
          <p:nvPr/>
        </p:nvSpPr>
        <p:spPr>
          <a:xfrm>
            <a:off x="2910984" y="234088"/>
            <a:ext cx="4857784" cy="190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2910984" y="257993"/>
            <a:ext cx="4929222" cy="2028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30000"/>
              </a:lnSpc>
            </a:pPr>
            <a:r>
              <a:rPr lang="fr-FR" sz="1400" dirty="0">
                <a:solidFill>
                  <a:schemeClr val="bg1"/>
                </a:solidFill>
                <a:latin typeface="Century Gothic"/>
                <a:cs typeface="Century Gothic"/>
              </a:rPr>
              <a:t> </a:t>
            </a:r>
            <a:r>
              <a:rPr lang="en-US" sz="1600" b="1" dirty="0">
                <a:solidFill>
                  <a:schemeClr val="bg1"/>
                </a:solidFill>
                <a:latin typeface="Century Gothic"/>
                <a:cs typeface="Century Gothic"/>
              </a:rPr>
              <a:t>ETAT DES LIEUX</a:t>
            </a:r>
            <a:r>
              <a:rPr lang="en-US" sz="1400" dirty="0">
                <a:solidFill>
                  <a:schemeClr val="bg1"/>
                </a:solidFill>
                <a:latin typeface="Century Gothic"/>
                <a:cs typeface="Century Gothic"/>
              </a:rPr>
              <a:t>                                      </a:t>
            </a:r>
            <a:endParaRPr lang="fr-FR" sz="1400" dirty="0">
              <a:solidFill>
                <a:schemeClr val="bg1"/>
              </a:solidFill>
              <a:latin typeface="Century Gothic"/>
              <a:cs typeface="Century Gothic"/>
            </a:endParaRPr>
          </a:p>
          <a:p>
            <a:pPr>
              <a:lnSpc>
                <a:spcPct val="130000"/>
              </a:lnSpc>
            </a:pPr>
            <a:r>
              <a:rPr lang="en-US" sz="1400" dirty="0" err="1">
                <a:solidFill>
                  <a:schemeClr val="bg1"/>
                </a:solidFill>
                <a:latin typeface="Century Gothic"/>
                <a:cs typeface="Century Gothic"/>
              </a:rPr>
              <a:t>Karia</a:t>
            </a: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Artisanat</a:t>
            </a: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Traditionnel</a:t>
            </a:r>
            <a:endParaRPr lang="fr-FR" sz="1400" dirty="0">
              <a:solidFill>
                <a:schemeClr val="bg1"/>
              </a:solidFill>
              <a:latin typeface="Century Gothic"/>
              <a:cs typeface="Century Gothic"/>
            </a:endParaRPr>
          </a:p>
          <a:p>
            <a:pPr marL="285750" indent="-285750">
              <a:lnSpc>
                <a:spcPct val="130000"/>
              </a:lnSpc>
              <a:buFont typeface="Arial"/>
              <a:buChar char="•"/>
            </a:pPr>
            <a:r>
              <a:rPr lang="fr-FR" sz="1400" dirty="0">
                <a:solidFill>
                  <a:schemeClr val="bg1"/>
                </a:solidFill>
                <a:latin typeface="Century Gothic"/>
                <a:cs typeface="Century Gothic"/>
              </a:rPr>
              <a:t>Localisation : Centre de Ksar El </a:t>
            </a:r>
            <a:r>
              <a:rPr lang="fr-FR" sz="1400" dirty="0" err="1">
                <a:solidFill>
                  <a:schemeClr val="bg1"/>
                </a:solidFill>
                <a:latin typeface="Century Gothic"/>
                <a:cs typeface="Century Gothic"/>
              </a:rPr>
              <a:t>Kebir</a:t>
            </a:r>
            <a:endParaRPr lang="fr-FR" sz="1400" dirty="0">
              <a:solidFill>
                <a:schemeClr val="bg1"/>
              </a:solidFill>
              <a:latin typeface="Century Gothic"/>
              <a:cs typeface="Century Gothic"/>
            </a:endParaRPr>
          </a:p>
          <a:p>
            <a:pPr marL="285750" indent="-285750">
              <a:lnSpc>
                <a:spcPct val="130000"/>
              </a:lnSpc>
              <a:buFont typeface="Arial"/>
              <a:buChar char="•"/>
            </a:pPr>
            <a:r>
              <a:rPr lang="fr-FR" sz="1400" dirty="0">
                <a:solidFill>
                  <a:schemeClr val="bg1"/>
                </a:solidFill>
                <a:latin typeface="Century Gothic"/>
                <a:cs typeface="Century Gothic"/>
              </a:rPr>
              <a:t>Capacité : 27  espaces et ateliers de travail</a:t>
            </a:r>
          </a:p>
          <a:p>
            <a:pPr marL="285750" indent="-285750">
              <a:lnSpc>
                <a:spcPct val="130000"/>
              </a:lnSpc>
              <a:buFont typeface="Arial"/>
              <a:buChar char="•"/>
            </a:pPr>
            <a:r>
              <a:rPr lang="fr-FR" sz="1400" dirty="0">
                <a:solidFill>
                  <a:schemeClr val="bg1"/>
                </a:solidFill>
                <a:latin typeface="Century Gothic"/>
                <a:cs typeface="Century Gothic"/>
              </a:rPr>
              <a:t>Nombre espaces opérationnelles avec présence des artisans et coopératives: 1 à 3 artisans </a:t>
            </a:r>
          </a:p>
          <a:p>
            <a:r>
              <a:rPr lang="en-US" sz="1400" dirty="0">
                <a:solidFill>
                  <a:schemeClr val="bg1"/>
                </a:solidFill>
                <a:latin typeface="Century Gothic"/>
                <a:cs typeface="Century Gothic"/>
              </a:rPr>
              <a:t> </a:t>
            </a:r>
            <a:endParaRPr lang="fr-FR" sz="1400" dirty="0">
              <a:solidFill>
                <a:schemeClr val="bg1"/>
              </a:solidFill>
              <a:latin typeface="Century Gothic"/>
              <a:cs typeface="Century Gothic"/>
            </a:endParaRPr>
          </a:p>
        </p:txBody>
      </p:sp>
      <p:sp>
        <p:nvSpPr>
          <p:cNvPr id="10" name="Ellipse 9"/>
          <p:cNvSpPr/>
          <p:nvPr/>
        </p:nvSpPr>
        <p:spPr>
          <a:xfrm>
            <a:off x="7768768" y="149860"/>
            <a:ext cx="3500462" cy="2143140"/>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1" name="Rectangle 10"/>
          <p:cNvSpPr/>
          <p:nvPr/>
        </p:nvSpPr>
        <p:spPr>
          <a:xfrm>
            <a:off x="3339612" y="4326102"/>
            <a:ext cx="2571768" cy="369332"/>
          </a:xfrm>
          <a:prstGeom prst="rect">
            <a:avLst/>
          </a:prstGeom>
        </p:spPr>
        <p:txBody>
          <a:bodyPr wrap="square">
            <a:spAutoFit/>
          </a:bodyPr>
          <a:lstStyle/>
          <a:p>
            <a:r>
              <a:rPr lang="fr-FR" b="1" dirty="0">
                <a:solidFill>
                  <a:srgbClr val="FF0000"/>
                </a:solidFill>
              </a:rPr>
              <a:t>Problèmes Actuels</a:t>
            </a:r>
          </a:p>
        </p:txBody>
      </p:sp>
      <p:sp>
        <p:nvSpPr>
          <p:cNvPr id="61445" name="Rectangle 5"/>
          <p:cNvSpPr>
            <a:spLocks noChangeArrowheads="1"/>
          </p:cNvSpPr>
          <p:nvPr/>
        </p:nvSpPr>
        <p:spPr bwMode="auto">
          <a:xfrm>
            <a:off x="2446637" y="4719338"/>
            <a:ext cx="5000660" cy="1265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indent="-171450">
              <a:lnSpc>
                <a:spcPct val="140000"/>
              </a:lnSpc>
              <a:buFont typeface="Wingdings" charset="2"/>
              <a:buChar char="§"/>
            </a:pPr>
            <a:r>
              <a:rPr lang="fr-FR" sz="1100" b="1" dirty="0">
                <a:latin typeface="Century Gothic"/>
                <a:cs typeface="Century Gothic"/>
              </a:rPr>
              <a:t>Organisation et Gestion de l’Ensemble Artisanal Traditionnel</a:t>
            </a:r>
          </a:p>
          <a:p>
            <a:pPr marL="171450" indent="-171450">
              <a:lnSpc>
                <a:spcPct val="140000"/>
              </a:lnSpc>
              <a:buFont typeface="Wingdings" charset="2"/>
              <a:buChar char="§"/>
            </a:pPr>
            <a:r>
              <a:rPr lang="fr-FR" sz="1100" b="1" dirty="0">
                <a:latin typeface="Century Gothic"/>
                <a:cs typeface="Century Gothic"/>
              </a:rPr>
              <a:t>Problème du respect du cahier des charges </a:t>
            </a:r>
          </a:p>
          <a:p>
            <a:pPr marL="171450" indent="-171450">
              <a:lnSpc>
                <a:spcPct val="140000"/>
              </a:lnSpc>
              <a:buFont typeface="Wingdings" charset="2"/>
              <a:buChar char="§"/>
            </a:pPr>
            <a:r>
              <a:rPr lang="fr-FR" sz="1100" b="1" dirty="0">
                <a:latin typeface="Century Gothic"/>
                <a:cs typeface="Century Gothic"/>
              </a:rPr>
              <a:t>Les artisans ont donné des avances financières pour l’acquisition des ateliers</a:t>
            </a:r>
          </a:p>
          <a:p>
            <a:pPr marL="171450" indent="-171450">
              <a:lnSpc>
                <a:spcPct val="140000"/>
              </a:lnSpc>
              <a:buFont typeface="Wingdings" charset="2"/>
              <a:buChar char="§"/>
            </a:pPr>
            <a:r>
              <a:rPr lang="fr-FR" sz="1100" b="1" dirty="0">
                <a:latin typeface="Century Gothic"/>
                <a:cs typeface="Century Gothic"/>
              </a:rPr>
              <a:t>Plusieurs femmes artisanes souhaitent avoir un atelier de travail </a:t>
            </a:r>
          </a:p>
        </p:txBody>
      </p:sp>
      <p:sp>
        <p:nvSpPr>
          <p:cNvPr id="14" name="Rectangle 13"/>
          <p:cNvSpPr/>
          <p:nvPr/>
        </p:nvSpPr>
        <p:spPr>
          <a:xfrm>
            <a:off x="7992202" y="4520118"/>
            <a:ext cx="2571768" cy="369332"/>
          </a:xfrm>
          <a:prstGeom prst="rect">
            <a:avLst/>
          </a:prstGeom>
        </p:spPr>
        <p:txBody>
          <a:bodyPr wrap="square">
            <a:spAutoFit/>
          </a:bodyPr>
          <a:lstStyle/>
          <a:p>
            <a:r>
              <a:rPr lang="fr-FR" b="1" dirty="0">
                <a:solidFill>
                  <a:srgbClr val="00B050"/>
                </a:solidFill>
              </a:rPr>
              <a:t>Solutions proposées </a:t>
            </a:r>
          </a:p>
        </p:txBody>
      </p:sp>
      <p:sp>
        <p:nvSpPr>
          <p:cNvPr id="1026" name="Rectangle 2"/>
          <p:cNvSpPr>
            <a:spLocks noChangeArrowheads="1"/>
          </p:cNvSpPr>
          <p:nvPr/>
        </p:nvSpPr>
        <p:spPr bwMode="auto">
          <a:xfrm>
            <a:off x="8023577" y="703695"/>
            <a:ext cx="335758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b="1" dirty="0"/>
              <a:t> Produit Phare</a:t>
            </a:r>
          </a:p>
          <a:p>
            <a:endParaRPr lang="fr-FR" sz="1600" dirty="0"/>
          </a:p>
          <a:p>
            <a:r>
              <a:rPr lang="fr-FR" sz="1600" b="1" dirty="0"/>
              <a:t>Couture traditionnelle/moderne</a:t>
            </a:r>
            <a:endParaRPr lang="fr-FR" sz="1600" dirty="0"/>
          </a:p>
        </p:txBody>
      </p:sp>
      <p:pic>
        <p:nvPicPr>
          <p:cNvPr id="12" name="Image 11" descr="O1.jpg"/>
          <p:cNvPicPr>
            <a:picLocks noChangeAspect="1"/>
          </p:cNvPicPr>
          <p:nvPr/>
        </p:nvPicPr>
        <p:blipFill>
          <a:blip r:embed="rId2" cstate="print"/>
          <a:stretch>
            <a:fillRect/>
          </a:stretch>
        </p:blipFill>
        <p:spPr>
          <a:xfrm>
            <a:off x="3339612" y="2435876"/>
            <a:ext cx="3214710"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descr="O2.jpg"/>
          <p:cNvPicPr>
            <a:picLocks noChangeAspect="1"/>
          </p:cNvPicPr>
          <p:nvPr/>
        </p:nvPicPr>
        <p:blipFill>
          <a:blip r:embed="rId3" cstate="print"/>
          <a:stretch>
            <a:fillRect/>
          </a:stretch>
        </p:blipFill>
        <p:spPr>
          <a:xfrm>
            <a:off x="7411578" y="2435876"/>
            <a:ext cx="3214710"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7776178" y="4952167"/>
            <a:ext cx="3744416" cy="542906"/>
          </a:xfrm>
          <a:prstGeom prst="rect">
            <a:avLst/>
          </a:prstGeom>
        </p:spPr>
        <p:txBody>
          <a:bodyPr wrap="square">
            <a:spAutoFit/>
          </a:bodyPr>
          <a:lstStyle/>
          <a:p>
            <a:pPr marL="171450" indent="-171450">
              <a:lnSpc>
                <a:spcPct val="140000"/>
              </a:lnSpc>
              <a:buFont typeface="Wingdings" charset="2"/>
              <a:buChar char="§"/>
            </a:pPr>
            <a:r>
              <a:rPr lang="fr-FR" sz="1100" b="1" dirty="0">
                <a:latin typeface="Century Gothic"/>
                <a:cs typeface="Century Gothic"/>
              </a:rPr>
              <a:t>Réviser le cahier des charges et les modalités d’attribution  des espaces et ateliers  de la </a:t>
            </a:r>
            <a:r>
              <a:rPr lang="fr-FR" sz="1100" b="1" dirty="0" err="1">
                <a:latin typeface="Century Gothic"/>
                <a:cs typeface="Century Gothic"/>
              </a:rPr>
              <a:t>Karia</a:t>
            </a:r>
            <a:r>
              <a:rPr lang="fr-FR" sz="1100" b="1" dirty="0">
                <a:latin typeface="Century Gothic"/>
                <a:cs typeface="Century Gothic"/>
              </a:rPr>
              <a:t> </a:t>
            </a:r>
            <a:endParaRPr lang="fr-FR" sz="1100" b="1" dirty="0"/>
          </a:p>
        </p:txBody>
      </p:sp>
    </p:spTree>
    <p:extLst>
      <p:ext uri="{BB962C8B-B14F-4D97-AF65-F5344CB8AC3E}">
        <p14:creationId xmlns:p14="http://schemas.microsoft.com/office/powerpoint/2010/main" val="4195682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10058400" y="6356350"/>
            <a:ext cx="2133600" cy="365125"/>
          </a:xfrm>
          <a:prstGeom prst="rect">
            <a:avLst/>
          </a:prstGeom>
        </p:spPr>
        <p:txBody>
          <a:bodyPr/>
          <a:lstStyle/>
          <a:p>
            <a:pPr>
              <a:defRPr/>
            </a:pPr>
            <a:fld id="{0C0C2C0B-2DBA-4452-959E-BA7D50661EB6}" type="slidenum">
              <a:rPr lang="fr-FR" smtClean="0"/>
              <a:pPr>
                <a:defRPr/>
              </a:pPr>
              <a:t>2</a:t>
            </a:fld>
            <a:endParaRPr lang="fr-FR"/>
          </a:p>
        </p:txBody>
      </p:sp>
      <p:sp>
        <p:nvSpPr>
          <p:cNvPr id="19457" name="Rectangle 1"/>
          <p:cNvSpPr>
            <a:spLocks noChangeArrowheads="1"/>
          </p:cNvSpPr>
          <p:nvPr/>
        </p:nvSpPr>
        <p:spPr bwMode="auto">
          <a:xfrm>
            <a:off x="1552910" y="1670995"/>
            <a:ext cx="8505490"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200000"/>
              </a:lnSpc>
              <a:spcBef>
                <a:spcPct val="0"/>
              </a:spcBef>
              <a:spcAft>
                <a:spcPct val="0"/>
              </a:spcAft>
              <a:tabLst>
                <a:tab pos="139700" algn="l"/>
                <a:tab pos="457200" algn="l"/>
              </a:tabLst>
            </a:pPr>
            <a:endParaRPr lang="fr-FR" sz="700" b="1" dirty="0">
              <a:latin typeface="Arial" pitchFamily="34" charset="0"/>
              <a:cs typeface="Arial" pitchFamily="34" charset="0"/>
            </a:endParaRPr>
          </a:p>
          <a:p>
            <a:pPr marL="400050" indent="-400050" defTabSz="457200" fontAlgn="base">
              <a:spcBef>
                <a:spcPct val="0"/>
              </a:spcBef>
              <a:spcAft>
                <a:spcPts val="900"/>
              </a:spcAft>
              <a:buFont typeface="+mj-lt"/>
              <a:buAutoNum type="arabicPeriod"/>
              <a:tabLst>
                <a:tab pos="139700" algn="l"/>
                <a:tab pos="457200" algn="l"/>
              </a:tabLst>
            </a:pPr>
            <a:r>
              <a:rPr lang="en-GB" sz="1400" b="1" dirty="0">
                <a:latin typeface="Century Gothic"/>
                <a:cs typeface="Century Gothic"/>
              </a:rPr>
              <a:t>DIAGNOSTIC DE LA SITUATION EXISTANTE</a:t>
            </a:r>
            <a:endParaRPr lang="fr-FR" sz="1400" b="1" dirty="0">
              <a:latin typeface="Century Gothic"/>
              <a:cs typeface="Century Gothic"/>
            </a:endParaRPr>
          </a:p>
          <a:p>
            <a:pPr marL="400050" indent="-400050" defTabSz="457200" fontAlgn="base">
              <a:spcBef>
                <a:spcPct val="0"/>
              </a:spcBef>
              <a:spcAft>
                <a:spcPts val="900"/>
              </a:spcAft>
              <a:buFont typeface="+mj-lt"/>
              <a:buAutoNum type="arabicPeriod"/>
              <a:tabLst>
                <a:tab pos="139700" algn="l"/>
                <a:tab pos="457200" algn="l"/>
              </a:tabLst>
            </a:pPr>
            <a:r>
              <a:rPr lang="en-GB" sz="1400" b="1" dirty="0">
                <a:latin typeface="Century Gothic"/>
                <a:cs typeface="Century Gothic"/>
              </a:rPr>
              <a:t>EVALUATION DES RESULTATS DES ENTRETIENS ET DE LA MISSION DE TERRAIN </a:t>
            </a:r>
          </a:p>
          <a:p>
            <a:pPr marL="400050" indent="-400050" defTabSz="457200" fontAlgn="base">
              <a:spcBef>
                <a:spcPct val="0"/>
              </a:spcBef>
              <a:spcAft>
                <a:spcPts val="900"/>
              </a:spcAft>
              <a:tabLst>
                <a:tab pos="139700" algn="l"/>
                <a:tab pos="457200" algn="l"/>
              </a:tabLst>
            </a:pPr>
            <a:r>
              <a:rPr lang="en-GB" sz="1400" b="1" dirty="0">
                <a:latin typeface="Century Gothic"/>
                <a:cs typeface="Century Gothic"/>
              </a:rPr>
              <a:t>        2.1   RAPPEL</a:t>
            </a:r>
            <a:endParaRPr lang="fr-FR" sz="1400" b="1" dirty="0">
              <a:latin typeface="Century Gothic"/>
              <a:cs typeface="Century Gothic"/>
            </a:endParaRPr>
          </a:p>
          <a:p>
            <a:pPr marL="400050" lvl="1" indent="-400050" defTabSz="457200" fontAlgn="base">
              <a:spcBef>
                <a:spcPct val="0"/>
              </a:spcBef>
              <a:spcAft>
                <a:spcPts val="900"/>
              </a:spcAft>
              <a:buClr>
                <a:schemeClr val="tx1"/>
              </a:buClr>
              <a:tabLst>
                <a:tab pos="139700" algn="l"/>
                <a:tab pos="457200" algn="l"/>
              </a:tabLst>
            </a:pPr>
            <a:r>
              <a:rPr lang="en-GB" sz="1400" b="1" dirty="0">
                <a:latin typeface="Century Gothic"/>
                <a:cs typeface="Century Gothic"/>
              </a:rPr>
              <a:t>        2.2   PRINCIPAUX CONSTATS </a:t>
            </a:r>
            <a:endParaRPr lang="fr-FR" sz="1400" b="1" dirty="0">
              <a:latin typeface="Century Gothic"/>
              <a:cs typeface="Century Gothic"/>
            </a:endParaRPr>
          </a:p>
          <a:p>
            <a:pPr marL="400050" lvl="1" indent="-400050" defTabSz="457200" fontAlgn="base">
              <a:spcBef>
                <a:spcPct val="0"/>
              </a:spcBef>
              <a:spcAft>
                <a:spcPts val="900"/>
              </a:spcAft>
              <a:buClr>
                <a:schemeClr val="tx1"/>
              </a:buClr>
              <a:tabLst>
                <a:tab pos="139700" algn="l"/>
                <a:tab pos="457200" algn="l"/>
              </a:tabLst>
            </a:pPr>
            <a:r>
              <a:rPr lang="en-GB" sz="1400" b="1" dirty="0">
                <a:latin typeface="Century Gothic"/>
                <a:cs typeface="Century Gothic"/>
              </a:rPr>
              <a:t>        2.3   RESULTATS DES ENTRETIENS AVEC LES REPRESENTANTS DES INSTITUTIONNELS</a:t>
            </a:r>
            <a:endParaRPr lang="fr-FR" sz="1400" b="1" dirty="0">
              <a:latin typeface="Century Gothic"/>
              <a:cs typeface="Century Gothic"/>
            </a:endParaRPr>
          </a:p>
          <a:p>
            <a:pPr marL="400050" lvl="1" indent="-400050" defTabSz="457200" fontAlgn="base">
              <a:spcBef>
                <a:spcPct val="0"/>
              </a:spcBef>
              <a:spcAft>
                <a:spcPts val="900"/>
              </a:spcAft>
              <a:buClr>
                <a:schemeClr val="tx1"/>
              </a:buClr>
              <a:tabLst>
                <a:tab pos="139700" algn="l"/>
                <a:tab pos="457200" algn="l"/>
              </a:tabLst>
            </a:pPr>
            <a:r>
              <a:rPr lang="en-GB" sz="1400" b="1" dirty="0">
                <a:latin typeface="Century Gothic"/>
                <a:cs typeface="Century Gothic"/>
              </a:rPr>
              <a:t>        2.4   RESULTATS DES ENTRETIENS AVEC LES ARTISANS ET LES FEMMES ARTISANES </a:t>
            </a:r>
            <a:endParaRPr lang="fr-FR" sz="1400" b="1" dirty="0">
              <a:latin typeface="Century Gothic"/>
              <a:cs typeface="Century Gothic"/>
            </a:endParaRPr>
          </a:p>
          <a:p>
            <a:pPr marL="400050" lvl="1" indent="-400050" defTabSz="457200" fontAlgn="base">
              <a:spcBef>
                <a:spcPct val="0"/>
              </a:spcBef>
              <a:spcAft>
                <a:spcPts val="900"/>
              </a:spcAft>
              <a:buClr>
                <a:schemeClr val="tx1"/>
              </a:buClr>
              <a:tabLst>
                <a:tab pos="139700" algn="l"/>
                <a:tab pos="457200" algn="l"/>
              </a:tabLst>
            </a:pPr>
            <a:r>
              <a:rPr lang="en-GB" sz="1400" b="1" dirty="0">
                <a:latin typeface="Century Gothic"/>
                <a:cs typeface="Century Gothic"/>
              </a:rPr>
              <a:t>        2.5   RESULTATS DES ENTRETIENS AVEC LES FEMMES ARTISANES (</a:t>
            </a:r>
            <a:r>
              <a:rPr lang="en-GB" sz="1400" b="1" dirty="0" err="1">
                <a:latin typeface="Century Gothic"/>
                <a:cs typeface="Century Gothic"/>
              </a:rPr>
              <a:t>Approche</a:t>
            </a:r>
            <a:r>
              <a:rPr lang="en-GB" sz="1400" b="1" dirty="0">
                <a:latin typeface="Century Gothic"/>
                <a:cs typeface="Century Gothic"/>
              </a:rPr>
              <a:t> Genre)</a:t>
            </a:r>
          </a:p>
          <a:p>
            <a:pPr marL="400050" lvl="1" indent="-400050" defTabSz="457200">
              <a:spcAft>
                <a:spcPts val="900"/>
              </a:spcAft>
              <a:buClr>
                <a:schemeClr val="tx1"/>
              </a:buClr>
              <a:tabLst>
                <a:tab pos="139700" algn="l"/>
                <a:tab pos="457200" algn="l"/>
              </a:tabLst>
            </a:pPr>
            <a:r>
              <a:rPr lang="en-GB" sz="1400" b="1" dirty="0">
                <a:latin typeface="Century Gothic"/>
                <a:cs typeface="Century Gothic"/>
              </a:rPr>
              <a:t>3     </a:t>
            </a:r>
            <a:r>
              <a:rPr lang="fr-FR" sz="1400" b="1" dirty="0"/>
              <a:t> L’ARTISANAT EN MILIEU RURAL : ETAT DES LIEUX </a:t>
            </a:r>
            <a:endParaRPr lang="fr-FR" sz="1400" b="1" dirty="0">
              <a:latin typeface="Century Gothic"/>
              <a:cs typeface="Century Gothic"/>
            </a:endParaRPr>
          </a:p>
          <a:p>
            <a:pPr marL="400050" indent="-400050" defTabSz="457200" fontAlgn="base">
              <a:spcBef>
                <a:spcPct val="0"/>
              </a:spcBef>
              <a:spcAft>
                <a:spcPts val="900"/>
              </a:spcAft>
              <a:buAutoNum type="arabicPeriod" startAt="4"/>
              <a:tabLst>
                <a:tab pos="139700" algn="l"/>
                <a:tab pos="457200" algn="l"/>
              </a:tabLst>
            </a:pPr>
            <a:r>
              <a:rPr lang="en-GB" sz="1400" b="1" dirty="0">
                <a:latin typeface="Century Gothic"/>
                <a:cs typeface="Century Gothic"/>
              </a:rPr>
              <a:t>ANALYSE SWOT</a:t>
            </a:r>
            <a:endParaRPr lang="fr-FR" sz="1400" b="1" dirty="0">
              <a:latin typeface="Century Gothic"/>
              <a:cs typeface="Century Gothic"/>
            </a:endParaRPr>
          </a:p>
          <a:p>
            <a:pPr marL="400050" indent="-400050" defTabSz="457200" fontAlgn="base">
              <a:spcBef>
                <a:spcPct val="0"/>
              </a:spcBef>
              <a:spcAft>
                <a:spcPts val="900"/>
              </a:spcAft>
              <a:buAutoNum type="arabicPeriod" startAt="4"/>
              <a:tabLst>
                <a:tab pos="139700" algn="l"/>
                <a:tab pos="457200" algn="l"/>
              </a:tabLst>
            </a:pPr>
            <a:r>
              <a:rPr lang="en-GB" sz="1400" b="1" dirty="0">
                <a:latin typeface="Century Gothic"/>
                <a:cs typeface="Century Gothic"/>
              </a:rPr>
              <a:t> ÉTUDE BENCHMARKING</a:t>
            </a:r>
            <a:endParaRPr lang="fr-FR" sz="1400" b="1" dirty="0">
              <a:latin typeface="Century Gothic"/>
              <a:cs typeface="Century Gothic"/>
            </a:endParaRPr>
          </a:p>
          <a:p>
            <a:pPr marL="400050" indent="-400050" defTabSz="457200" fontAlgn="base">
              <a:spcBef>
                <a:spcPct val="0"/>
              </a:spcBef>
              <a:spcAft>
                <a:spcPts val="900"/>
              </a:spcAft>
              <a:tabLst>
                <a:tab pos="139700" algn="l"/>
                <a:tab pos="457200" algn="l"/>
              </a:tabLst>
            </a:pPr>
            <a:r>
              <a:rPr lang="en-GB" sz="1400" b="1" dirty="0">
                <a:latin typeface="Century Gothic"/>
                <a:cs typeface="Century Gothic"/>
              </a:rPr>
              <a:t>         5.1   EXEMPLES INTERNATIONAUX</a:t>
            </a:r>
            <a:endParaRPr lang="fr-FR" sz="1400" b="1" dirty="0">
              <a:latin typeface="Century Gothic"/>
              <a:cs typeface="Century Gothic"/>
            </a:endParaRPr>
          </a:p>
          <a:p>
            <a:pPr marL="400050" indent="-400050" defTabSz="457200" fontAlgn="base">
              <a:spcBef>
                <a:spcPct val="0"/>
              </a:spcBef>
              <a:spcAft>
                <a:spcPts val="900"/>
              </a:spcAft>
              <a:tabLst>
                <a:tab pos="139700" algn="l"/>
                <a:tab pos="457200" algn="l"/>
              </a:tabLst>
            </a:pPr>
            <a:r>
              <a:rPr lang="en-GB" sz="1400" b="1" dirty="0">
                <a:latin typeface="Century Gothic"/>
                <a:cs typeface="Century Gothic"/>
              </a:rPr>
              <a:t>         5.2  EXEMPLES NATIONAUX</a:t>
            </a:r>
            <a:endParaRPr lang="fr-FR" sz="1400" b="1" dirty="0">
              <a:latin typeface="Century Gothic"/>
              <a:cs typeface="Century Gothic"/>
            </a:endParaRPr>
          </a:p>
          <a:p>
            <a:pPr marL="400050" indent="-400050" defTabSz="457200" fontAlgn="base">
              <a:spcBef>
                <a:spcPct val="0"/>
              </a:spcBef>
              <a:spcAft>
                <a:spcPts val="900"/>
              </a:spcAft>
              <a:tabLst>
                <a:tab pos="139700" algn="l"/>
                <a:tab pos="457200" algn="l"/>
              </a:tabLst>
            </a:pPr>
            <a:r>
              <a:rPr lang="fr-FR" sz="1400" b="1">
                <a:latin typeface="Century Gothic"/>
                <a:cs typeface="Century Gothic"/>
              </a:rPr>
              <a:t> </a:t>
            </a:r>
            <a:r>
              <a:rPr lang="fr-FR" sz="1400" b="1" smtClean="0">
                <a:latin typeface="Century Gothic"/>
                <a:cs typeface="Century Gothic"/>
              </a:rPr>
              <a:t>CONCLUSION </a:t>
            </a:r>
            <a:r>
              <a:rPr lang="fr-FR" sz="1400" b="1" dirty="0">
                <a:latin typeface="Century Gothic"/>
                <a:cs typeface="Century Gothic"/>
              </a:rPr>
              <a:t>ET RECOMMENDATIONS</a:t>
            </a:r>
          </a:p>
        </p:txBody>
      </p:sp>
      <p:sp>
        <p:nvSpPr>
          <p:cNvPr id="5" name="Title 1">
            <a:extLst>
              <a:ext uri="{FF2B5EF4-FFF2-40B4-BE49-F238E27FC236}">
                <a16:creationId xmlns:a16="http://schemas.microsoft.com/office/drawing/2014/main" xmlns="" id="{74E6C2DE-494C-42BE-AB67-9ED2046A772C}"/>
              </a:ext>
            </a:extLst>
          </p:cNvPr>
          <p:cNvSpPr txBox="1">
            <a:spLocks/>
          </p:cNvSpPr>
          <p:nvPr/>
        </p:nvSpPr>
        <p:spPr>
          <a:xfrm>
            <a:off x="1420906" y="779930"/>
            <a:ext cx="10515600" cy="699248"/>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fr-FR" sz="2800" b="1">
                <a:solidFill>
                  <a:srgbClr val="C00000"/>
                </a:solidFill>
                <a:latin typeface="Times New Roman" panose="02020603050405020304" pitchFamily="18" charset="0"/>
                <a:cs typeface="Calibri" panose="020F0502020204030204" pitchFamily="34" charset="0"/>
              </a:rPr>
              <a:t>SOMMAIRE</a:t>
            </a:r>
            <a:r>
              <a:rPr lang="en-GB" altLang="fr-FR" sz="2400" b="1">
                <a:solidFill>
                  <a:srgbClr val="C00000"/>
                </a:solidFill>
                <a:latin typeface="Times New Roman" panose="02020603050405020304" pitchFamily="18" charset="0"/>
                <a:cs typeface="Calibri" panose="020F0502020204030204" pitchFamily="34" charset="0"/>
              </a:rPr>
              <a:t/>
            </a:r>
            <a:br>
              <a:rPr lang="en-GB" altLang="fr-FR" sz="2400" b="1">
                <a:solidFill>
                  <a:srgbClr val="C00000"/>
                </a:solidFill>
                <a:latin typeface="Times New Roman" panose="02020603050405020304" pitchFamily="18" charset="0"/>
                <a:cs typeface="Calibri" panose="020F0502020204030204" pitchFamily="34" charset="0"/>
              </a:rPr>
            </a:br>
            <a:endParaRPr lang="en-US" sz="2800" dirty="0"/>
          </a:p>
        </p:txBody>
      </p:sp>
    </p:spTree>
    <p:extLst>
      <p:ext uri="{BB962C8B-B14F-4D97-AF65-F5344CB8AC3E}">
        <p14:creationId xmlns:p14="http://schemas.microsoft.com/office/powerpoint/2010/main" val="310253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34742" y="1253951"/>
            <a:ext cx="264320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b="1" dirty="0">
                <a:solidFill>
                  <a:srgbClr val="00B0F0"/>
                </a:solidFill>
              </a:rPr>
              <a:t>OUEZZANE</a:t>
            </a:r>
            <a:endParaRPr lang="fr-FR" sz="2400" b="1" dirty="0">
              <a:solidFill>
                <a:srgbClr val="00B0F0"/>
              </a:solidFill>
              <a:latin typeface="Century Gothic"/>
              <a:cs typeface="Century Gothic"/>
            </a:endParaRPr>
          </a:p>
        </p:txBody>
      </p:sp>
      <p:sp>
        <p:nvSpPr>
          <p:cNvPr id="8" name="Rectangle à coins arrondis 7"/>
          <p:cNvSpPr/>
          <p:nvPr/>
        </p:nvSpPr>
        <p:spPr>
          <a:xfrm>
            <a:off x="1631504" y="1065692"/>
            <a:ext cx="5321752" cy="4483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1444" name="Rectangle 4"/>
          <p:cNvSpPr>
            <a:spLocks noChangeArrowheads="1"/>
          </p:cNvSpPr>
          <p:nvPr/>
        </p:nvSpPr>
        <p:spPr bwMode="auto">
          <a:xfrm>
            <a:off x="1919536" y="1053608"/>
            <a:ext cx="5040560"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fr-FR" sz="1400" dirty="0">
                <a:solidFill>
                  <a:schemeClr val="bg1"/>
                </a:solidFill>
                <a:latin typeface="Century Gothic"/>
                <a:cs typeface="Century Gothic"/>
              </a:rPr>
              <a:t> </a:t>
            </a:r>
            <a:r>
              <a:rPr lang="en-US" sz="1600" b="1" dirty="0">
                <a:solidFill>
                  <a:schemeClr val="lt1"/>
                </a:solidFill>
              </a:rPr>
              <a:t>ETAT DES LIEUX   </a:t>
            </a:r>
          </a:p>
          <a:p>
            <a:endParaRPr lang="fr-FR" sz="1600" dirty="0">
              <a:solidFill>
                <a:schemeClr val="lt1"/>
              </a:solidFill>
            </a:endParaRPr>
          </a:p>
          <a:p>
            <a:r>
              <a:rPr lang="en-US" sz="1600" dirty="0">
                <a:solidFill>
                  <a:schemeClr val="lt1"/>
                </a:solidFill>
              </a:rPr>
              <a:t>    Village Artisanal </a:t>
            </a:r>
            <a:r>
              <a:rPr lang="en-US" sz="1600" dirty="0" err="1">
                <a:solidFill>
                  <a:schemeClr val="lt1"/>
                </a:solidFill>
              </a:rPr>
              <a:t>Traditionnel</a:t>
            </a:r>
            <a:endParaRPr lang="fr-FR" sz="1600" dirty="0">
              <a:solidFill>
                <a:schemeClr val="lt1"/>
              </a:solidFill>
            </a:endParaRPr>
          </a:p>
          <a:p>
            <a:pPr marL="285750" indent="-285750">
              <a:buFont typeface="Arial"/>
              <a:buChar char="•"/>
            </a:pPr>
            <a:r>
              <a:rPr lang="fr-FR" sz="1600" dirty="0">
                <a:solidFill>
                  <a:schemeClr val="lt1"/>
                </a:solidFill>
              </a:rPr>
              <a:t> Localisation : Centre de Ouezzane</a:t>
            </a:r>
          </a:p>
          <a:p>
            <a:pPr marL="285750" indent="-285750">
              <a:buFont typeface="Arial"/>
              <a:buChar char="•"/>
            </a:pPr>
            <a:r>
              <a:rPr lang="fr-FR" sz="1600" dirty="0">
                <a:solidFill>
                  <a:schemeClr val="lt1"/>
                </a:solidFill>
              </a:rPr>
              <a:t> Capacité : 40  espaces et ateliers de travail</a:t>
            </a:r>
          </a:p>
          <a:p>
            <a:pPr marL="285750" indent="-285750">
              <a:buFont typeface="Arial"/>
              <a:buChar char="•"/>
            </a:pPr>
            <a:r>
              <a:rPr lang="fr-FR" sz="1600" dirty="0">
                <a:solidFill>
                  <a:schemeClr val="lt1"/>
                </a:solidFill>
              </a:rPr>
              <a:t> Nombre des  espaces opérationnelles avec présence des artisans et coopératives:   67 hommes artisans et femmes  artisanes</a:t>
            </a:r>
          </a:p>
          <a:p>
            <a:pPr marL="285750" indent="-285750">
              <a:buFont typeface="Arial"/>
              <a:buChar char="•"/>
            </a:pPr>
            <a:r>
              <a:rPr lang="en-US" sz="1600" dirty="0" err="1">
                <a:solidFill>
                  <a:schemeClr val="lt1"/>
                </a:solidFill>
              </a:rPr>
              <a:t>Nombre</a:t>
            </a:r>
            <a:r>
              <a:rPr lang="en-US" sz="1600" dirty="0">
                <a:solidFill>
                  <a:schemeClr val="lt1"/>
                </a:solidFill>
              </a:rPr>
              <a:t> Artisans: 7 500  (milieu </a:t>
            </a:r>
            <a:r>
              <a:rPr lang="en-US" sz="1600" dirty="0" err="1">
                <a:solidFill>
                  <a:schemeClr val="lt1"/>
                </a:solidFill>
              </a:rPr>
              <a:t>urbain</a:t>
            </a:r>
            <a:r>
              <a:rPr lang="en-US" sz="1600" dirty="0">
                <a:solidFill>
                  <a:schemeClr val="lt1"/>
                </a:solidFill>
              </a:rPr>
              <a:t> et rural)</a:t>
            </a:r>
            <a:endParaRPr lang="fr-FR" sz="1600" dirty="0">
              <a:solidFill>
                <a:schemeClr val="lt1"/>
              </a:solidFill>
            </a:endParaRPr>
          </a:p>
          <a:p>
            <a:pPr marL="285750" indent="-285750">
              <a:buFont typeface="Arial"/>
              <a:buChar char="•"/>
            </a:pPr>
            <a:r>
              <a:rPr lang="fr-FR" sz="1600" dirty="0">
                <a:solidFill>
                  <a:schemeClr val="lt1"/>
                </a:solidFill>
              </a:rPr>
              <a:t>Ouverture prochaine d’un Complexe intégré de l'artisanat traditionnel à Ouezzane: 40 ateliers et espaces de production et de commercialisation</a:t>
            </a:r>
          </a:p>
          <a:p>
            <a:pPr marL="285750" indent="-285750">
              <a:buFont typeface="Arial"/>
              <a:buChar char="•"/>
            </a:pPr>
            <a:r>
              <a:rPr lang="fr-FR" sz="1600" dirty="0">
                <a:solidFill>
                  <a:schemeClr val="lt1"/>
                </a:solidFill>
              </a:rPr>
              <a:t> 01 Centre de formation professionnelle </a:t>
            </a:r>
          </a:p>
          <a:p>
            <a:pPr marL="285750" indent="-285750">
              <a:buFont typeface="Arial"/>
              <a:buChar char="•"/>
            </a:pPr>
            <a:r>
              <a:rPr lang="en-GB" sz="1600" dirty="0">
                <a:solidFill>
                  <a:schemeClr val="lt1"/>
                </a:solidFill>
              </a:rPr>
              <a:t> 01 Centre de </a:t>
            </a:r>
            <a:r>
              <a:rPr lang="en-GB" sz="1600" dirty="0" err="1">
                <a:solidFill>
                  <a:schemeClr val="lt1"/>
                </a:solidFill>
              </a:rPr>
              <a:t>soutien</a:t>
            </a:r>
            <a:r>
              <a:rPr lang="en-GB" sz="1600" dirty="0">
                <a:solidFill>
                  <a:schemeClr val="lt1"/>
                </a:solidFill>
              </a:rPr>
              <a:t> technique au </a:t>
            </a:r>
            <a:r>
              <a:rPr lang="en-GB" sz="1600" dirty="0" err="1">
                <a:solidFill>
                  <a:schemeClr val="lt1"/>
                </a:solidFill>
              </a:rPr>
              <a:t>secteur</a:t>
            </a:r>
            <a:r>
              <a:rPr lang="en-GB" sz="1600" dirty="0">
                <a:solidFill>
                  <a:schemeClr val="lt1"/>
                </a:solidFill>
              </a:rPr>
              <a:t> du </a:t>
            </a:r>
            <a:r>
              <a:rPr lang="en-GB" sz="1600" dirty="0" err="1">
                <a:solidFill>
                  <a:schemeClr val="lt1"/>
                </a:solidFill>
              </a:rPr>
              <a:t>tissage</a:t>
            </a:r>
            <a:r>
              <a:rPr lang="en-GB" sz="1600" dirty="0">
                <a:solidFill>
                  <a:schemeClr val="lt1"/>
                </a:solidFill>
              </a:rPr>
              <a:t> </a:t>
            </a:r>
            <a:r>
              <a:rPr lang="en-GB" sz="1600" dirty="0" err="1">
                <a:solidFill>
                  <a:schemeClr val="lt1"/>
                </a:solidFill>
              </a:rPr>
              <a:t>traditionnel</a:t>
            </a:r>
            <a:r>
              <a:rPr lang="en-GB" sz="1600" dirty="0">
                <a:solidFill>
                  <a:schemeClr val="lt1"/>
                </a:solidFill>
              </a:rPr>
              <a:t> </a:t>
            </a:r>
            <a:endParaRPr lang="fr-FR" sz="1600" dirty="0">
              <a:solidFill>
                <a:schemeClr val="lt1"/>
              </a:solidFill>
            </a:endParaRPr>
          </a:p>
          <a:p>
            <a:pPr marL="285750" indent="-285750">
              <a:buFont typeface="Arial"/>
              <a:buChar char="•"/>
            </a:pPr>
            <a:r>
              <a:rPr lang="en-GB" sz="1600" dirty="0">
                <a:solidFill>
                  <a:schemeClr val="lt1"/>
                </a:solidFill>
              </a:rPr>
              <a:t>02 </a:t>
            </a:r>
            <a:r>
              <a:rPr lang="en-GB" sz="1600" dirty="0" err="1">
                <a:solidFill>
                  <a:schemeClr val="lt1"/>
                </a:solidFill>
              </a:rPr>
              <a:t>salles</a:t>
            </a:r>
            <a:r>
              <a:rPr lang="en-GB" sz="1600" dirty="0">
                <a:solidFill>
                  <a:schemeClr val="lt1"/>
                </a:solidFill>
              </a:rPr>
              <a:t> </a:t>
            </a:r>
            <a:r>
              <a:rPr lang="en-GB" sz="1600" dirty="0" err="1">
                <a:solidFill>
                  <a:schemeClr val="lt1"/>
                </a:solidFill>
              </a:rPr>
              <a:t>d’expositions</a:t>
            </a:r>
            <a:endParaRPr lang="en-GB" sz="1600" dirty="0">
              <a:solidFill>
                <a:schemeClr val="lt1"/>
              </a:solidFill>
            </a:endParaRPr>
          </a:p>
          <a:p>
            <a:pPr marL="285750" indent="-285750">
              <a:buFont typeface="Arial"/>
              <a:buChar char="•"/>
            </a:pPr>
            <a:r>
              <a:rPr lang="en-GB" sz="1600" dirty="0">
                <a:solidFill>
                  <a:schemeClr val="lt1"/>
                </a:solidFill>
              </a:rPr>
              <a:t>02 </a:t>
            </a:r>
            <a:r>
              <a:rPr lang="en-GB" sz="1600" dirty="0" err="1">
                <a:solidFill>
                  <a:schemeClr val="lt1"/>
                </a:solidFill>
              </a:rPr>
              <a:t>salles</a:t>
            </a:r>
            <a:r>
              <a:rPr lang="en-GB" sz="1600" dirty="0">
                <a:solidFill>
                  <a:schemeClr val="lt1"/>
                </a:solidFill>
              </a:rPr>
              <a:t> </a:t>
            </a:r>
            <a:r>
              <a:rPr lang="en-GB" sz="1600" dirty="0" err="1">
                <a:solidFill>
                  <a:schemeClr val="lt1"/>
                </a:solidFill>
              </a:rPr>
              <a:t>polyvalentes</a:t>
            </a:r>
            <a:endParaRPr lang="fr-FR" sz="1600" dirty="0">
              <a:solidFill>
                <a:schemeClr val="lt1"/>
              </a:solidFill>
            </a:endParaRPr>
          </a:p>
          <a:p>
            <a:pPr marL="285750" indent="-285750">
              <a:buFont typeface="Arial"/>
              <a:buChar char="•"/>
            </a:pPr>
            <a:r>
              <a:rPr lang="en-GB" sz="1600" dirty="0">
                <a:solidFill>
                  <a:schemeClr val="lt1"/>
                </a:solidFill>
              </a:rPr>
              <a:t>Budget 15 MDH  </a:t>
            </a:r>
            <a:endParaRPr lang="fr-FR" sz="1600" dirty="0">
              <a:solidFill>
                <a:schemeClr val="lt1"/>
              </a:solidFill>
            </a:endParaRPr>
          </a:p>
          <a:p>
            <a:pPr marL="285750" indent="-285750">
              <a:buFont typeface="Arial"/>
              <a:buChar char="•"/>
            </a:pPr>
            <a:endParaRPr lang="fr-FR" sz="1600" dirty="0"/>
          </a:p>
        </p:txBody>
      </p:sp>
      <p:sp>
        <p:nvSpPr>
          <p:cNvPr id="10" name="Ellipse 9"/>
          <p:cNvSpPr/>
          <p:nvPr/>
        </p:nvSpPr>
        <p:spPr>
          <a:xfrm>
            <a:off x="6960096" y="837583"/>
            <a:ext cx="3707904" cy="2304256"/>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026" name="Rectangle 2"/>
          <p:cNvSpPr>
            <a:spLocks noChangeArrowheads="1"/>
          </p:cNvSpPr>
          <p:nvPr/>
        </p:nvSpPr>
        <p:spPr bwMode="auto">
          <a:xfrm>
            <a:off x="7704861" y="1204881"/>
            <a:ext cx="335758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600" b="1" dirty="0"/>
              <a:t>  Produits Phares</a:t>
            </a:r>
          </a:p>
          <a:p>
            <a:endParaRPr lang="fr-FR" sz="1600" dirty="0"/>
          </a:p>
          <a:p>
            <a:r>
              <a:rPr lang="fr-FR" sz="1600" b="1" dirty="0"/>
              <a:t>Tissage traditionnel</a:t>
            </a:r>
            <a:endParaRPr lang="fr-FR" sz="1600" dirty="0"/>
          </a:p>
          <a:p>
            <a:r>
              <a:rPr lang="fr-FR" sz="1600" b="1" dirty="0"/>
              <a:t>Etoffe de Ouazzane</a:t>
            </a:r>
            <a:endParaRPr lang="fr-FR" sz="1600" dirty="0"/>
          </a:p>
          <a:p>
            <a:r>
              <a:rPr lang="fr-FR" sz="1600" b="1" dirty="0"/>
              <a:t>Bois peint/gravure sur bois</a:t>
            </a:r>
            <a:endParaRPr lang="fr-FR" sz="1600" dirty="0"/>
          </a:p>
          <a:p>
            <a:r>
              <a:rPr lang="fr-FR" sz="1600" b="1" dirty="0"/>
              <a:t>Fer forgé</a:t>
            </a:r>
            <a:endParaRPr lang="fr-FR" sz="1600" dirty="0"/>
          </a:p>
        </p:txBody>
      </p:sp>
      <p:pic>
        <p:nvPicPr>
          <p:cNvPr id="2" name="Image 1" descr="IMG-20180922-WA00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064" y="3240452"/>
            <a:ext cx="3209968" cy="27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744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G-20180922-WA00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1268760"/>
            <a:ext cx="4933056"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descr="IMG-20180922-WA00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614" y="1268760"/>
            <a:ext cx="3172844"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3012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8077200" y="6356351"/>
            <a:ext cx="2133600" cy="365125"/>
          </a:xfrm>
          <a:prstGeom prst="rect">
            <a:avLst/>
          </a:prstGeom>
        </p:spPr>
        <p:txBody>
          <a:bodyPr/>
          <a:lstStyle/>
          <a:p>
            <a:pPr>
              <a:defRPr/>
            </a:pPr>
            <a:fld id="{0C0C2C0B-2DBA-4452-959E-BA7D50661EB6}" type="slidenum">
              <a:rPr lang="fr-FR" smtClean="0"/>
              <a:pPr>
                <a:defRPr/>
              </a:pPr>
              <a:t>22</a:t>
            </a:fld>
            <a:endParaRPr lang="fr-FR"/>
          </a:p>
        </p:txBody>
      </p:sp>
      <p:pic>
        <p:nvPicPr>
          <p:cNvPr id="4" name="Image 3" descr="IMG-20180921-WA000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1475" y="674185"/>
            <a:ext cx="3476572" cy="4915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descr="IMG-20180921-WA00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451" y="674186"/>
            <a:ext cx="3161482" cy="4898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03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14282" y="1320587"/>
            <a:ext cx="264320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2400" dirty="0">
                <a:solidFill>
                  <a:srgbClr val="00B0F0"/>
                </a:solidFill>
              </a:rPr>
              <a:t>OUEZZANE</a:t>
            </a:r>
            <a:endParaRPr lang="fr-FR" sz="2400" b="1" dirty="0">
              <a:solidFill>
                <a:srgbClr val="00B0F0"/>
              </a:solidFill>
              <a:latin typeface="Century Gothic"/>
              <a:cs typeface="Century Gothic"/>
            </a:endParaRPr>
          </a:p>
        </p:txBody>
      </p:sp>
      <p:sp>
        <p:nvSpPr>
          <p:cNvPr id="13" name="Rectangle à coins arrondis 12"/>
          <p:cNvSpPr/>
          <p:nvPr/>
        </p:nvSpPr>
        <p:spPr>
          <a:xfrm>
            <a:off x="2223466" y="3790781"/>
            <a:ext cx="4000528"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697" name="Rectangle 1"/>
          <p:cNvSpPr>
            <a:spLocks noChangeArrowheads="1"/>
          </p:cNvSpPr>
          <p:nvPr/>
        </p:nvSpPr>
        <p:spPr bwMode="auto">
          <a:xfrm>
            <a:off x="2295474" y="3934797"/>
            <a:ext cx="385765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a:solidFill>
                  <a:schemeClr val="lt1"/>
                </a:solidFill>
              </a:rPr>
              <a:t>Dar </a:t>
            </a:r>
            <a:r>
              <a:rPr lang="en-US" sz="1600" dirty="0" err="1">
                <a:solidFill>
                  <a:schemeClr val="lt1"/>
                </a:solidFill>
              </a:rPr>
              <a:t>Saniaa</a:t>
            </a:r>
            <a:r>
              <a:rPr lang="en-US" sz="1600" dirty="0">
                <a:solidFill>
                  <a:schemeClr val="lt1"/>
                </a:solidFill>
              </a:rPr>
              <a:t>: </a:t>
            </a:r>
            <a:r>
              <a:rPr lang="en-US" sz="1600" dirty="0" err="1">
                <a:solidFill>
                  <a:schemeClr val="lt1"/>
                </a:solidFill>
              </a:rPr>
              <a:t>Mokhrissat</a:t>
            </a:r>
            <a:endParaRPr lang="fr-FR" sz="1600" dirty="0">
              <a:solidFill>
                <a:schemeClr val="lt1"/>
              </a:solidFill>
            </a:endParaRPr>
          </a:p>
          <a:p>
            <a:pPr marL="285750" indent="-285750" eaLnBrk="0" hangingPunct="0">
              <a:buFont typeface="Arial"/>
              <a:buChar char="•"/>
            </a:pPr>
            <a:r>
              <a:rPr lang="en-US" sz="1600" dirty="0">
                <a:solidFill>
                  <a:schemeClr val="lt1"/>
                </a:solidFill>
              </a:rPr>
              <a:t>Reception du </a:t>
            </a:r>
            <a:r>
              <a:rPr lang="en-US" sz="1600" dirty="0" err="1">
                <a:solidFill>
                  <a:schemeClr val="lt1"/>
                </a:solidFill>
              </a:rPr>
              <a:t>projet</a:t>
            </a:r>
            <a:r>
              <a:rPr lang="en-US" sz="1600" dirty="0">
                <a:solidFill>
                  <a:schemeClr val="lt1"/>
                </a:solidFill>
              </a:rPr>
              <a:t> en 2015 </a:t>
            </a:r>
            <a:endParaRPr lang="fr-FR" sz="1600" dirty="0">
              <a:solidFill>
                <a:schemeClr val="lt1"/>
              </a:solidFill>
            </a:endParaRPr>
          </a:p>
          <a:p>
            <a:pPr marL="285750" indent="-285750" eaLnBrk="0" hangingPunct="0">
              <a:buFont typeface="Arial"/>
              <a:buChar char="•"/>
            </a:pPr>
            <a:r>
              <a:rPr lang="en-US" sz="1600" dirty="0">
                <a:solidFill>
                  <a:schemeClr val="lt1"/>
                </a:solidFill>
              </a:rPr>
              <a:t> Non </a:t>
            </a:r>
            <a:r>
              <a:rPr lang="en-US" sz="1600" dirty="0" err="1">
                <a:solidFill>
                  <a:schemeClr val="lt1"/>
                </a:solidFill>
              </a:rPr>
              <a:t>opérationnel</a:t>
            </a:r>
            <a:r>
              <a:rPr lang="en-US" sz="1600" dirty="0">
                <a:solidFill>
                  <a:schemeClr val="lt1"/>
                </a:solidFill>
              </a:rPr>
              <a:t> </a:t>
            </a:r>
            <a:r>
              <a:rPr lang="en-US" sz="1600" dirty="0" err="1">
                <a:solidFill>
                  <a:schemeClr val="lt1"/>
                </a:solidFill>
              </a:rPr>
              <a:t>à</a:t>
            </a:r>
            <a:r>
              <a:rPr lang="en-US" sz="1600" dirty="0">
                <a:solidFill>
                  <a:schemeClr val="lt1"/>
                </a:solidFill>
              </a:rPr>
              <a:t> </a:t>
            </a:r>
            <a:r>
              <a:rPr lang="en-US" sz="1600" dirty="0" err="1">
                <a:solidFill>
                  <a:schemeClr val="lt1"/>
                </a:solidFill>
              </a:rPr>
              <a:t>ce</a:t>
            </a:r>
            <a:r>
              <a:rPr lang="en-US" sz="1600" dirty="0">
                <a:solidFill>
                  <a:schemeClr val="lt1"/>
                </a:solidFill>
              </a:rPr>
              <a:t> jour </a:t>
            </a:r>
            <a:endParaRPr lang="fr-FR" sz="1600" dirty="0">
              <a:solidFill>
                <a:schemeClr val="lt1"/>
              </a:solidFill>
            </a:endParaRPr>
          </a:p>
          <a:p>
            <a:pPr marL="285750" indent="-285750" eaLnBrk="0" hangingPunct="0">
              <a:buFont typeface="Arial"/>
              <a:buChar char="•"/>
            </a:pPr>
            <a:r>
              <a:rPr lang="en-US" sz="1600" dirty="0" err="1">
                <a:solidFill>
                  <a:schemeClr val="lt1"/>
                </a:solidFill>
              </a:rPr>
              <a:t>Coût</a:t>
            </a:r>
            <a:r>
              <a:rPr lang="en-US" sz="1600" dirty="0">
                <a:solidFill>
                  <a:schemeClr val="lt1"/>
                </a:solidFill>
              </a:rPr>
              <a:t> </a:t>
            </a:r>
            <a:r>
              <a:rPr lang="en-US" sz="1600" dirty="0" err="1">
                <a:solidFill>
                  <a:schemeClr val="lt1"/>
                </a:solidFill>
              </a:rPr>
              <a:t>investissement</a:t>
            </a:r>
            <a:r>
              <a:rPr lang="en-US" sz="1600" dirty="0">
                <a:solidFill>
                  <a:schemeClr val="lt1"/>
                </a:solidFill>
              </a:rPr>
              <a:t> global: 3.2 MDH</a:t>
            </a:r>
            <a:endParaRPr lang="fr-FR" sz="1600" dirty="0">
              <a:solidFill>
                <a:schemeClr val="lt1"/>
              </a:solidFill>
            </a:endParaRPr>
          </a:p>
          <a:p>
            <a:pPr marL="285750" indent="-285750" eaLnBrk="0" hangingPunct="0">
              <a:buFont typeface="Arial"/>
              <a:buChar char="•"/>
            </a:pPr>
            <a:r>
              <a:rPr lang="fr-FR" sz="1600" dirty="0">
                <a:solidFill>
                  <a:schemeClr val="lt1"/>
                </a:solidFill>
              </a:rPr>
              <a:t> Presque 100 femmes en attente d’affectation des espaces de travail</a:t>
            </a:r>
          </a:p>
        </p:txBody>
      </p:sp>
      <p:sp>
        <p:nvSpPr>
          <p:cNvPr id="15" name="Rectangle à coins arrondis 14"/>
          <p:cNvSpPr/>
          <p:nvPr/>
        </p:nvSpPr>
        <p:spPr>
          <a:xfrm>
            <a:off x="6759970" y="3862789"/>
            <a:ext cx="4104456"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698" name="Rectangle 2"/>
          <p:cNvSpPr>
            <a:spLocks noChangeArrowheads="1"/>
          </p:cNvSpPr>
          <p:nvPr/>
        </p:nvSpPr>
        <p:spPr bwMode="auto">
          <a:xfrm>
            <a:off x="6831978" y="4078814"/>
            <a:ext cx="381642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fr-FR" sz="1600" dirty="0" err="1">
                <a:solidFill>
                  <a:schemeClr val="lt1"/>
                </a:solidFill>
              </a:rPr>
              <a:t>Dar</a:t>
            </a:r>
            <a:r>
              <a:rPr lang="fr-FR" sz="1600" dirty="0">
                <a:solidFill>
                  <a:schemeClr val="lt1"/>
                </a:solidFill>
              </a:rPr>
              <a:t> </a:t>
            </a:r>
            <a:r>
              <a:rPr lang="fr-FR" sz="1600" dirty="0" err="1">
                <a:solidFill>
                  <a:schemeClr val="lt1"/>
                </a:solidFill>
              </a:rPr>
              <a:t>Saniaa</a:t>
            </a:r>
            <a:r>
              <a:rPr lang="fr-FR" sz="1600" dirty="0">
                <a:solidFill>
                  <a:schemeClr val="lt1"/>
                </a:solidFill>
              </a:rPr>
              <a:t>: </a:t>
            </a:r>
            <a:r>
              <a:rPr lang="fr-FR" sz="1600" dirty="0" err="1">
                <a:solidFill>
                  <a:schemeClr val="lt1"/>
                </a:solidFill>
              </a:rPr>
              <a:t>Asgen</a:t>
            </a:r>
            <a:endParaRPr lang="fr-FR" sz="1600" dirty="0">
              <a:solidFill>
                <a:schemeClr val="lt1"/>
              </a:solidFill>
            </a:endParaRPr>
          </a:p>
          <a:p>
            <a:pPr marL="285750" indent="-285750" eaLnBrk="0" hangingPunct="0">
              <a:buFont typeface="Arial"/>
              <a:buChar char="•"/>
            </a:pPr>
            <a:r>
              <a:rPr lang="fr-FR" sz="1600" dirty="0">
                <a:solidFill>
                  <a:schemeClr val="lt1"/>
                </a:solidFill>
              </a:rPr>
              <a:t>Réception du projet fin 2017</a:t>
            </a:r>
          </a:p>
          <a:p>
            <a:pPr marL="285750" indent="-285750" eaLnBrk="0" hangingPunct="0">
              <a:buFont typeface="Arial"/>
              <a:buChar char="•"/>
            </a:pPr>
            <a:r>
              <a:rPr lang="fr-FR" sz="1600" dirty="0">
                <a:solidFill>
                  <a:schemeClr val="lt1"/>
                </a:solidFill>
              </a:rPr>
              <a:t> Non opérationnel à ce jour</a:t>
            </a:r>
          </a:p>
          <a:p>
            <a:pPr marL="285750" indent="-285750" eaLnBrk="0" hangingPunct="0">
              <a:buFont typeface="Arial"/>
              <a:buChar char="•"/>
            </a:pPr>
            <a:r>
              <a:rPr lang="fr-FR" sz="1600" dirty="0">
                <a:solidFill>
                  <a:schemeClr val="lt1"/>
                </a:solidFill>
              </a:rPr>
              <a:t> Construction et équipement achevé: problème technique</a:t>
            </a:r>
          </a:p>
        </p:txBody>
      </p:sp>
      <p:sp>
        <p:nvSpPr>
          <p:cNvPr id="16" name="Rectangle 15"/>
          <p:cNvSpPr/>
          <p:nvPr/>
        </p:nvSpPr>
        <p:spPr>
          <a:xfrm>
            <a:off x="3066438" y="612304"/>
            <a:ext cx="2571768" cy="369332"/>
          </a:xfrm>
          <a:prstGeom prst="rect">
            <a:avLst/>
          </a:prstGeom>
        </p:spPr>
        <p:txBody>
          <a:bodyPr wrap="square">
            <a:spAutoFit/>
          </a:bodyPr>
          <a:lstStyle/>
          <a:p>
            <a:r>
              <a:rPr lang="fr-FR" b="1" dirty="0">
                <a:solidFill>
                  <a:srgbClr val="FF0000"/>
                </a:solidFill>
              </a:rPr>
              <a:t>Problèmes Actuels</a:t>
            </a:r>
          </a:p>
        </p:txBody>
      </p:sp>
      <p:sp>
        <p:nvSpPr>
          <p:cNvPr id="17" name="Rectangle 5"/>
          <p:cNvSpPr>
            <a:spLocks noChangeArrowheads="1"/>
          </p:cNvSpPr>
          <p:nvPr/>
        </p:nvSpPr>
        <p:spPr bwMode="auto">
          <a:xfrm>
            <a:off x="3138446" y="1206997"/>
            <a:ext cx="8568952" cy="1020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Font typeface="Arial" pitchFamily="34" charset="0"/>
              <a:buChar char="•"/>
            </a:pPr>
            <a:r>
              <a:rPr lang="fr-FR" sz="1400" b="1" dirty="0">
                <a:latin typeface="Century Gothic"/>
                <a:cs typeface="Century Gothic"/>
              </a:rPr>
              <a:t>La ville de Ouezzane est enclavée commercialement et refermée sur elle même</a:t>
            </a:r>
          </a:p>
          <a:p>
            <a:pPr>
              <a:lnSpc>
                <a:spcPct val="150000"/>
              </a:lnSpc>
              <a:buFont typeface="Arial" pitchFamily="34" charset="0"/>
              <a:buChar char="•"/>
            </a:pPr>
            <a:r>
              <a:rPr lang="fr-FR" sz="1400" b="1" dirty="0">
                <a:latin typeface="Century Gothic"/>
                <a:cs typeface="Century Gothic"/>
              </a:rPr>
              <a:t>Accès au marché et à la clientèle limité </a:t>
            </a:r>
          </a:p>
          <a:p>
            <a:pPr>
              <a:lnSpc>
                <a:spcPct val="150000"/>
              </a:lnSpc>
              <a:buFont typeface="Arial" pitchFamily="34" charset="0"/>
              <a:buChar char="•"/>
            </a:pPr>
            <a:r>
              <a:rPr lang="fr-FR" sz="1400" b="1" dirty="0">
                <a:latin typeface="Century Gothic"/>
                <a:cs typeface="Century Gothic"/>
              </a:rPr>
              <a:t>Problèmes des matières premières (fil importé d’Espagne, laine en provenance de </a:t>
            </a:r>
            <a:r>
              <a:rPr lang="fr-FR" sz="1400" b="1" dirty="0" err="1">
                <a:latin typeface="Century Gothic"/>
                <a:cs typeface="Century Gothic"/>
              </a:rPr>
              <a:t>Benguerir</a:t>
            </a:r>
            <a:r>
              <a:rPr lang="fr-FR" sz="1400" b="1" dirty="0">
                <a:latin typeface="Century Gothic"/>
                <a:cs typeface="Century Gothic"/>
              </a:rPr>
              <a:t>)</a:t>
            </a:r>
          </a:p>
        </p:txBody>
      </p:sp>
      <p:sp>
        <p:nvSpPr>
          <p:cNvPr id="18" name="Rectangle 17"/>
          <p:cNvSpPr/>
          <p:nvPr/>
        </p:nvSpPr>
        <p:spPr>
          <a:xfrm>
            <a:off x="3138446" y="2340497"/>
            <a:ext cx="6984776" cy="646331"/>
          </a:xfrm>
          <a:prstGeom prst="rect">
            <a:avLst/>
          </a:prstGeom>
        </p:spPr>
        <p:txBody>
          <a:bodyPr wrap="square">
            <a:spAutoFit/>
          </a:bodyPr>
          <a:lstStyle/>
          <a:p>
            <a:r>
              <a:rPr lang="fr-FR" b="1" dirty="0">
                <a:solidFill>
                  <a:srgbClr val="00B050"/>
                </a:solidFill>
              </a:rPr>
              <a:t>Solutions proposées</a:t>
            </a:r>
          </a:p>
          <a:p>
            <a:endParaRPr lang="fr-FR" dirty="0">
              <a:latin typeface="Arial" pitchFamily="34" charset="0"/>
              <a:cs typeface="Arial" pitchFamily="34" charset="0"/>
            </a:endParaRPr>
          </a:p>
        </p:txBody>
      </p:sp>
      <p:sp>
        <p:nvSpPr>
          <p:cNvPr id="19" name="Rectangle 3"/>
          <p:cNvSpPr>
            <a:spLocks noChangeArrowheads="1"/>
          </p:cNvSpPr>
          <p:nvPr/>
        </p:nvSpPr>
        <p:spPr bwMode="auto">
          <a:xfrm>
            <a:off x="2994430" y="2665404"/>
            <a:ext cx="8964488" cy="9079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100" b="1" dirty="0">
                <a:latin typeface="Century Gothic"/>
                <a:cs typeface="Century Gothic"/>
              </a:rPr>
              <a:t>      </a:t>
            </a:r>
          </a:p>
          <a:p>
            <a:pPr>
              <a:buFont typeface="Arial" pitchFamily="34" charset="0"/>
              <a:buChar char="•"/>
            </a:pPr>
            <a:r>
              <a:rPr lang="fr-FR" sz="1100" b="1" dirty="0">
                <a:latin typeface="Century Gothic"/>
                <a:cs typeface="Century Gothic"/>
              </a:rPr>
              <a:t>    </a:t>
            </a:r>
            <a:r>
              <a:rPr lang="fr-FR" sz="1400" b="1" dirty="0">
                <a:latin typeface="Century Gothic"/>
                <a:cs typeface="Century Gothic"/>
              </a:rPr>
              <a:t>Trouver des alternatives au problème des matières premières</a:t>
            </a:r>
          </a:p>
          <a:p>
            <a:pPr>
              <a:buFont typeface="Arial" pitchFamily="34" charset="0"/>
              <a:buChar char="•"/>
            </a:pPr>
            <a:r>
              <a:rPr lang="fr-FR" sz="1400" b="1" dirty="0">
                <a:latin typeface="Century Gothic"/>
                <a:cs typeface="Century Gothic"/>
              </a:rPr>
              <a:t>  </a:t>
            </a:r>
            <a:r>
              <a:rPr lang="fr-FR" sz="1100" b="1" dirty="0">
                <a:latin typeface="Century Gothic"/>
                <a:cs typeface="Century Gothic"/>
              </a:rPr>
              <a:t>  </a:t>
            </a:r>
            <a:r>
              <a:rPr lang="fr-FR" sz="1400" b="1" dirty="0">
                <a:latin typeface="Century Gothic"/>
                <a:cs typeface="Century Gothic"/>
              </a:rPr>
              <a:t>Mutualisation et groupement des achats d’approvisionnement pour les matières premières</a:t>
            </a:r>
          </a:p>
          <a:p>
            <a:pPr>
              <a:buFont typeface="Arial" pitchFamily="34" charset="0"/>
              <a:buChar char="•"/>
            </a:pPr>
            <a:r>
              <a:rPr lang="fr-FR" sz="1400" b="1" dirty="0">
                <a:latin typeface="Century Gothic"/>
                <a:cs typeface="Century Gothic"/>
              </a:rPr>
              <a:t>   Offrir des sessions de formation dans le domaine du tissage de la laine et de la commercialisation</a:t>
            </a:r>
          </a:p>
        </p:txBody>
      </p:sp>
    </p:spTree>
    <p:extLst>
      <p:ext uri="{BB962C8B-B14F-4D97-AF65-F5344CB8AC3E}">
        <p14:creationId xmlns:p14="http://schemas.microsoft.com/office/powerpoint/2010/main" val="3388113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099702" y="2314930"/>
            <a:ext cx="8424862" cy="10895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algn="ctr" defTabSz="914400" fontAlgn="base">
              <a:spcBef>
                <a:spcPct val="0"/>
              </a:spcBef>
              <a:spcAft>
                <a:spcPct val="0"/>
              </a:spcAft>
            </a:pPr>
            <a:endParaRPr lang="fr-FR" sz="2400" b="1" dirty="0">
              <a:solidFill>
                <a:srgbClr val="C00000"/>
              </a:solidFill>
              <a:latin typeface="Cambria" pitchFamily="18" charset="0"/>
              <a:ea typeface="Cambria" pitchFamily="18" charset="0"/>
              <a:cs typeface="Arial" pitchFamily="34" charset="0"/>
            </a:endParaRPr>
          </a:p>
          <a:p>
            <a:pPr marL="0" indent="0" algn="ctr" defTabSz="914400" fontAlgn="base">
              <a:spcBef>
                <a:spcPct val="0"/>
              </a:spcBef>
              <a:spcAft>
                <a:spcPct val="0"/>
              </a:spcAft>
              <a:buNone/>
            </a:pPr>
            <a:r>
              <a:rPr lang="fr-FR" sz="2400" b="1" dirty="0">
                <a:solidFill>
                  <a:srgbClr val="C00000"/>
                </a:solidFill>
                <a:latin typeface="Cambria" pitchFamily="18" charset="0"/>
                <a:ea typeface="Cambria" pitchFamily="18" charset="0"/>
                <a:cs typeface="Arial" pitchFamily="34" charset="0"/>
              </a:rPr>
              <a:t>2. </a:t>
            </a:r>
            <a:r>
              <a:rPr lang="en-GB" sz="2400" b="1" dirty="0">
                <a:solidFill>
                  <a:srgbClr val="C00000"/>
                </a:solidFill>
                <a:latin typeface="Cambria" pitchFamily="18" charset="0"/>
                <a:ea typeface="Cambria" pitchFamily="18" charset="0"/>
                <a:cs typeface="Arial" pitchFamily="34" charset="0"/>
              </a:rPr>
              <a:t>EVALUATION DES RESULTATS DES </a:t>
            </a:r>
          </a:p>
          <a:p>
            <a:pPr marL="0" indent="0" algn="ctr" defTabSz="914400" fontAlgn="base">
              <a:spcBef>
                <a:spcPct val="0"/>
              </a:spcBef>
              <a:spcAft>
                <a:spcPct val="0"/>
              </a:spcAft>
              <a:buNone/>
            </a:pPr>
            <a:r>
              <a:rPr lang="en-GB" sz="2400" b="1" dirty="0">
                <a:solidFill>
                  <a:srgbClr val="C00000"/>
                </a:solidFill>
                <a:latin typeface="Cambria" pitchFamily="18" charset="0"/>
                <a:ea typeface="Cambria" pitchFamily="18" charset="0"/>
                <a:cs typeface="Arial" pitchFamily="34" charset="0"/>
              </a:rPr>
              <a:t>ENTRETIENS ET DE LA MISSION DE TERRAIN </a:t>
            </a:r>
          </a:p>
        </p:txBody>
      </p:sp>
    </p:spTree>
    <p:extLst>
      <p:ext uri="{BB962C8B-B14F-4D97-AF65-F5344CB8AC3E}">
        <p14:creationId xmlns:p14="http://schemas.microsoft.com/office/powerpoint/2010/main" val="3169162718"/>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116470" y="1297106"/>
            <a:ext cx="8488859" cy="369316"/>
          </a:xfrm>
          <a:prstGeom prst="rect">
            <a:avLst/>
          </a:prstGeom>
          <a:noFill/>
        </p:spPr>
        <p:txBody>
          <a:bodyPr wrap="square" lIns="91424" tIns="45712" rIns="91424" bIns="45712" rtlCol="0">
            <a:spAutoFit/>
          </a:bodyPr>
          <a:lstStyle/>
          <a:p>
            <a:pPr marL="309332" indent="-309332">
              <a:defRPr/>
            </a:pPr>
            <a:r>
              <a:rPr lang="fr-FR" b="1" dirty="0">
                <a:latin typeface="Century Gothic"/>
                <a:cs typeface="Century Gothic"/>
              </a:rPr>
              <a:t>Au total trois études ont été réalisées par des :</a:t>
            </a:r>
          </a:p>
        </p:txBody>
      </p:sp>
      <p:sp>
        <p:nvSpPr>
          <p:cNvPr id="2" name="Rectangle 1"/>
          <p:cNvSpPr/>
          <p:nvPr/>
        </p:nvSpPr>
        <p:spPr>
          <a:xfrm>
            <a:off x="4071158" y="285678"/>
            <a:ext cx="4310955" cy="5713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78147" tIns="39073" rIns="78147" bIns="39073">
            <a:spAutoFit/>
          </a:bodyPr>
          <a:lstStyle/>
          <a:p>
            <a:pPr algn="ctr"/>
            <a:r>
              <a:rPr lang="fr-FR" sz="3200" b="1" dirty="0">
                <a:solidFill>
                  <a:srgbClr val="C00000"/>
                </a:solidFill>
                <a:latin typeface="Century Gothic"/>
                <a:cs typeface="Century Gothic"/>
              </a:rPr>
              <a:t>2.1 Rappel</a:t>
            </a:r>
          </a:p>
        </p:txBody>
      </p:sp>
      <p:sp>
        <p:nvSpPr>
          <p:cNvPr id="19" name="ZoneTexte 18"/>
          <p:cNvSpPr txBox="1"/>
          <p:nvPr/>
        </p:nvSpPr>
        <p:spPr>
          <a:xfrm>
            <a:off x="2116469" y="2089194"/>
            <a:ext cx="8820472" cy="1754310"/>
          </a:xfrm>
          <a:prstGeom prst="rect">
            <a:avLst/>
          </a:prstGeom>
          <a:noFill/>
        </p:spPr>
        <p:txBody>
          <a:bodyPr wrap="square" lIns="91424" tIns="45712" rIns="91424" bIns="45712" rtlCol="0">
            <a:spAutoFit/>
          </a:bodyPr>
          <a:lstStyle/>
          <a:p>
            <a:pPr marL="439577" indent="-439577" eaLnBrk="0" hangingPunct="0">
              <a:lnSpc>
                <a:spcPct val="150000"/>
              </a:lnSpc>
              <a:buAutoNum type="arabicPeriod"/>
            </a:pPr>
            <a:r>
              <a:rPr lang="fr-FR" b="1" dirty="0">
                <a:latin typeface="Century Gothic"/>
                <a:cs typeface="Century Gothic"/>
              </a:rPr>
              <a:t>Entretiens  avec les Institutionnels: 20</a:t>
            </a:r>
          </a:p>
          <a:p>
            <a:pPr eaLnBrk="0" hangingPunct="0">
              <a:lnSpc>
                <a:spcPct val="150000"/>
              </a:lnSpc>
            </a:pPr>
            <a:r>
              <a:rPr lang="fr-FR" b="1" dirty="0">
                <a:latin typeface="Century Gothic"/>
                <a:cs typeface="Century Gothic"/>
              </a:rPr>
              <a:t>SECAES ,Fédération nationale de l’artisanat, Direction régionale de l’artisanat , Délégation provinciale de l'artisanat , Chambre d’Artisanat régionale, Délégation régionale  du tourisme </a:t>
            </a:r>
          </a:p>
        </p:txBody>
      </p:sp>
      <p:sp>
        <p:nvSpPr>
          <p:cNvPr id="5" name="Rectangle 4"/>
          <p:cNvSpPr/>
          <p:nvPr/>
        </p:nvSpPr>
        <p:spPr>
          <a:xfrm>
            <a:off x="2116469" y="4033410"/>
            <a:ext cx="8424936" cy="1754326"/>
          </a:xfrm>
          <a:prstGeom prst="rect">
            <a:avLst/>
          </a:prstGeom>
        </p:spPr>
        <p:txBody>
          <a:bodyPr wrap="square">
            <a:spAutoFit/>
          </a:bodyPr>
          <a:lstStyle/>
          <a:p>
            <a:pPr algn="just" eaLnBrk="0" hangingPunct="0">
              <a:lnSpc>
                <a:spcPct val="150000"/>
              </a:lnSpc>
            </a:pPr>
            <a:r>
              <a:rPr lang="fr-FR" b="1" dirty="0">
                <a:latin typeface="Century Gothic"/>
                <a:cs typeface="Century Gothic"/>
              </a:rPr>
              <a:t>2. Entretiens et ateliers de travail avec les artisans et les femmes artisanes   (Coopératives, Associations)</a:t>
            </a:r>
            <a:r>
              <a:rPr lang="fr-FR" b="1" dirty="0">
                <a:latin typeface="Century Gothic"/>
                <a:cs typeface="Century Gothic"/>
                <a:sym typeface="Wingdings"/>
              </a:rPr>
              <a:t>: 45</a:t>
            </a:r>
          </a:p>
          <a:p>
            <a:pPr algn="just" eaLnBrk="0" hangingPunct="0">
              <a:lnSpc>
                <a:spcPct val="150000"/>
              </a:lnSpc>
            </a:pPr>
            <a:endParaRPr lang="fr-FR" b="1" dirty="0">
              <a:latin typeface="Century Gothic"/>
              <a:cs typeface="Century Gothic"/>
              <a:sym typeface="Wingdings"/>
            </a:endParaRPr>
          </a:p>
          <a:p>
            <a:pPr algn="just" eaLnBrk="0" hangingPunct="0">
              <a:lnSpc>
                <a:spcPct val="150000"/>
              </a:lnSpc>
            </a:pPr>
            <a:r>
              <a:rPr lang="fr-FR" b="1" dirty="0">
                <a:latin typeface="Century Gothic"/>
                <a:cs typeface="Century Gothic"/>
                <a:sym typeface="Wingdings"/>
              </a:rPr>
              <a:t>3. </a:t>
            </a:r>
            <a:r>
              <a:rPr lang="fr-FR" b="1" dirty="0">
                <a:latin typeface="Century Gothic"/>
                <a:cs typeface="Century Gothic"/>
              </a:rPr>
              <a:t>Entretiens avec les femmes artisanes (Approche Genre):15</a:t>
            </a:r>
          </a:p>
        </p:txBody>
      </p:sp>
    </p:spTree>
    <p:extLst>
      <p:ext uri="{BB962C8B-B14F-4D97-AF65-F5344CB8AC3E}">
        <p14:creationId xmlns:p14="http://schemas.microsoft.com/office/powerpoint/2010/main" val="36468821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924702" y="1862737"/>
            <a:ext cx="7257651" cy="969480"/>
          </a:xfrm>
          <a:prstGeom prst="rect">
            <a:avLst/>
          </a:prstGeom>
          <a:noFill/>
        </p:spPr>
        <p:txBody>
          <a:bodyPr wrap="square" lIns="91424" tIns="45712" rIns="91424" bIns="45712" rtlCol="0">
            <a:spAutoFit/>
          </a:bodyPr>
          <a:lstStyle/>
          <a:p>
            <a:pPr algn="just">
              <a:lnSpc>
                <a:spcPct val="150000"/>
              </a:lnSpc>
              <a:defRPr/>
            </a:pPr>
            <a:endParaRPr lang="fr-FR" sz="2000" b="1" dirty="0">
              <a:latin typeface="Century Gothic"/>
              <a:cs typeface="Century Gothic"/>
            </a:endParaRPr>
          </a:p>
          <a:p>
            <a:pPr algn="just">
              <a:lnSpc>
                <a:spcPct val="150000"/>
              </a:lnSpc>
              <a:defRPr/>
            </a:pPr>
            <a:r>
              <a:rPr lang="fr-FR" sz="2000" b="1" dirty="0">
                <a:latin typeface="Century Gothic"/>
                <a:cs typeface="Century Gothic"/>
              </a:rPr>
              <a:t>Notre première préoccupation pour la mission :</a:t>
            </a:r>
          </a:p>
        </p:txBody>
      </p:sp>
      <p:sp>
        <p:nvSpPr>
          <p:cNvPr id="2" name="Rectangle 1"/>
          <p:cNvSpPr/>
          <p:nvPr/>
        </p:nvSpPr>
        <p:spPr>
          <a:xfrm>
            <a:off x="2013571" y="228530"/>
            <a:ext cx="8035256" cy="940683"/>
          </a:xfrm>
          <a:prstGeom prst="rect">
            <a:avLst/>
          </a:prstGeom>
          <a:noFill/>
        </p:spPr>
        <p:txBody>
          <a:bodyPr wrap="square" lIns="78147" tIns="39073" rIns="78147" bIns="39073">
            <a:spAutoFit/>
          </a:bodyPr>
          <a:lstStyle/>
          <a:p>
            <a:pPr algn="ctr"/>
            <a:endParaRPr lang="fr-FR" sz="2800" b="1" dirty="0">
              <a:solidFill>
                <a:srgbClr val="C00000"/>
              </a:solidFill>
              <a:latin typeface="Century Gothic"/>
              <a:cs typeface="Century Gothic"/>
            </a:endParaRPr>
          </a:p>
          <a:p>
            <a:pPr algn="ctr"/>
            <a:r>
              <a:rPr lang="fr-FR" sz="2800" b="1" dirty="0">
                <a:solidFill>
                  <a:srgbClr val="C00000"/>
                </a:solidFill>
                <a:latin typeface="Century Gothic"/>
                <a:cs typeface="Century Gothic"/>
              </a:rPr>
              <a:t>2.2 Principaux Constats</a:t>
            </a:r>
          </a:p>
        </p:txBody>
      </p:sp>
      <p:sp>
        <p:nvSpPr>
          <p:cNvPr id="19" name="ZoneTexte 18"/>
          <p:cNvSpPr txBox="1"/>
          <p:nvPr/>
        </p:nvSpPr>
        <p:spPr>
          <a:xfrm>
            <a:off x="1873843" y="2581672"/>
            <a:ext cx="8734119" cy="2456554"/>
          </a:xfrm>
          <a:prstGeom prst="rect">
            <a:avLst/>
          </a:prstGeom>
          <a:noFill/>
        </p:spPr>
        <p:txBody>
          <a:bodyPr wrap="square" lIns="91424" tIns="45712" rIns="91424" bIns="45712" rtlCol="0">
            <a:spAutoFit/>
          </a:bodyPr>
          <a:lstStyle/>
          <a:p>
            <a:pPr algn="just" eaLnBrk="0" hangingPunct="0">
              <a:lnSpc>
                <a:spcPct val="200000"/>
              </a:lnSpc>
              <a:defRPr/>
            </a:pPr>
            <a:endParaRPr lang="fr-FR" sz="2000" b="1" dirty="0">
              <a:latin typeface="Century Gothic"/>
              <a:cs typeface="Century Gothic"/>
              <a:sym typeface="Wingdings"/>
            </a:endParaRPr>
          </a:p>
          <a:p>
            <a:pPr marL="309332" indent="-309332" eaLnBrk="0" hangingPunct="0">
              <a:lnSpc>
                <a:spcPct val="200000"/>
              </a:lnSpc>
              <a:buFont typeface="Arial"/>
              <a:buChar char="•"/>
              <a:defRPr/>
            </a:pPr>
            <a:r>
              <a:rPr lang="fr-FR" sz="2000" b="1" dirty="0">
                <a:latin typeface="Century Gothic"/>
                <a:cs typeface="Century Gothic"/>
                <a:sym typeface="Wingdings"/>
              </a:rPr>
              <a:t>l</a:t>
            </a:r>
            <a:r>
              <a:rPr lang="fr-FR" sz="2000" b="1" dirty="0">
                <a:latin typeface="Century Gothic"/>
                <a:cs typeface="Century Gothic"/>
              </a:rPr>
              <a:t>e déploiement de l’approche participative par l’implication et la participation de tous les acteurs du secteur de l’Artisanat de la Région </a:t>
            </a:r>
          </a:p>
        </p:txBody>
      </p:sp>
    </p:spTree>
    <p:extLst>
      <p:ext uri="{BB962C8B-B14F-4D97-AF65-F5344CB8AC3E}">
        <p14:creationId xmlns:p14="http://schemas.microsoft.com/office/powerpoint/2010/main" val="14725555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994720" y="780893"/>
            <a:ext cx="8208912" cy="954091"/>
          </a:xfrm>
          <a:prstGeom prst="rect">
            <a:avLst/>
          </a:prstGeom>
          <a:noFill/>
        </p:spPr>
        <p:txBody>
          <a:bodyPr wrap="square" lIns="91424" tIns="45712" rIns="91424" bIns="45712" rtlCol="0">
            <a:spAutoFit/>
          </a:bodyPr>
          <a:lstStyle/>
          <a:p>
            <a:pPr eaLnBrk="0" hangingPunct="0"/>
            <a:r>
              <a:rPr lang="fr-FR" sz="2800" b="1" dirty="0">
                <a:solidFill>
                  <a:srgbClr val="0070C0"/>
                </a:solidFill>
                <a:latin typeface="Century Gothic"/>
                <a:cs typeface="Century Gothic"/>
                <a:sym typeface="Wingdings"/>
              </a:rPr>
              <a:t>Les entretiens avec les Institutionnels nous ont permis de recueillir :</a:t>
            </a:r>
            <a:endParaRPr lang="fr-FR" sz="2800" b="1" dirty="0">
              <a:solidFill>
                <a:srgbClr val="0070C0"/>
              </a:solidFill>
              <a:latin typeface="Century Gothic"/>
              <a:cs typeface="Century Gothic"/>
            </a:endParaRPr>
          </a:p>
        </p:txBody>
      </p:sp>
      <p:sp>
        <p:nvSpPr>
          <p:cNvPr id="3" name="Rectangle 2"/>
          <p:cNvSpPr/>
          <p:nvPr/>
        </p:nvSpPr>
        <p:spPr>
          <a:xfrm>
            <a:off x="2062390" y="2050014"/>
            <a:ext cx="9141241" cy="3772228"/>
          </a:xfrm>
          <a:prstGeom prst="rect">
            <a:avLst/>
          </a:prstGeom>
        </p:spPr>
        <p:txBody>
          <a:bodyPr wrap="square" lIns="78147" tIns="39073" rIns="78147" bIns="39073">
            <a:spAutoFit/>
          </a:bodyPr>
          <a:lstStyle/>
          <a:p>
            <a:pPr marL="285750" indent="-285750">
              <a:buFont typeface="Wingdings" panose="05000000000000000000" pitchFamily="2" charset="2"/>
              <a:buChar char="Ø"/>
            </a:pPr>
            <a:r>
              <a:rPr lang="en-GB" sz="2000" b="1" dirty="0">
                <a:latin typeface="Century Gothic"/>
                <a:cs typeface="Century Gothic"/>
              </a:rPr>
              <a:t>des </a:t>
            </a:r>
            <a:r>
              <a:rPr lang="en-GB" sz="2000" b="1" dirty="0" err="1">
                <a:latin typeface="Century Gothic"/>
                <a:cs typeface="Century Gothic"/>
              </a:rPr>
              <a:t>informations</a:t>
            </a:r>
            <a:r>
              <a:rPr lang="en-GB" sz="2000" b="1" dirty="0">
                <a:latin typeface="Century Gothic"/>
                <a:cs typeface="Century Gothic"/>
              </a:rPr>
              <a:t> </a:t>
            </a:r>
            <a:r>
              <a:rPr lang="en-GB" sz="2000" b="1" dirty="0" err="1">
                <a:latin typeface="Century Gothic"/>
                <a:cs typeface="Century Gothic"/>
              </a:rPr>
              <a:t>pertinentes</a:t>
            </a:r>
            <a:r>
              <a:rPr lang="en-GB" sz="2000" b="1" dirty="0">
                <a:latin typeface="Century Gothic"/>
                <a:cs typeface="Century Gothic"/>
              </a:rPr>
              <a:t> </a:t>
            </a:r>
            <a:r>
              <a:rPr lang="en-GB" sz="2000" b="1" dirty="0" err="1">
                <a:latin typeface="Century Gothic"/>
                <a:cs typeface="Century Gothic"/>
              </a:rPr>
              <a:t>concernant</a:t>
            </a:r>
            <a:r>
              <a:rPr lang="en-GB" sz="2000" b="1" dirty="0">
                <a:latin typeface="Century Gothic"/>
                <a:cs typeface="Century Gothic"/>
              </a:rPr>
              <a:t> </a:t>
            </a:r>
            <a:r>
              <a:rPr lang="en-GB" sz="2000" b="1" dirty="0" err="1">
                <a:latin typeface="Century Gothic"/>
                <a:cs typeface="Century Gothic"/>
              </a:rPr>
              <a:t>l’état</a:t>
            </a:r>
            <a:r>
              <a:rPr lang="en-GB" sz="2000" b="1" dirty="0">
                <a:latin typeface="Century Gothic"/>
                <a:cs typeface="Century Gothic"/>
              </a:rPr>
              <a:t> des </a:t>
            </a:r>
            <a:r>
              <a:rPr lang="en-GB" sz="2000" b="1" dirty="0" err="1">
                <a:latin typeface="Century Gothic"/>
                <a:cs typeface="Century Gothic"/>
              </a:rPr>
              <a:t>lieux</a:t>
            </a:r>
            <a:r>
              <a:rPr lang="en-GB" sz="2000" b="1" dirty="0">
                <a:latin typeface="Century Gothic"/>
                <a:cs typeface="Century Gothic"/>
              </a:rPr>
              <a:t> du </a:t>
            </a:r>
            <a:r>
              <a:rPr lang="en-GB" sz="2000" b="1" dirty="0" err="1">
                <a:latin typeface="Century Gothic"/>
                <a:cs typeface="Century Gothic"/>
              </a:rPr>
              <a:t>secteur</a:t>
            </a:r>
            <a:r>
              <a:rPr lang="en-GB" sz="2000" b="1" dirty="0">
                <a:latin typeface="Century Gothic"/>
                <a:cs typeface="Century Gothic"/>
              </a:rPr>
              <a:t> de </a:t>
            </a:r>
            <a:r>
              <a:rPr lang="en-GB" sz="2000" b="1" dirty="0" err="1">
                <a:latin typeface="Century Gothic"/>
                <a:cs typeface="Century Gothic"/>
              </a:rPr>
              <a:t>l’artisanat</a:t>
            </a:r>
            <a:r>
              <a:rPr lang="en-GB" sz="2000" b="1" dirty="0">
                <a:latin typeface="Century Gothic"/>
                <a:cs typeface="Century Gothic"/>
              </a:rPr>
              <a:t> </a:t>
            </a:r>
            <a:r>
              <a:rPr lang="en-GB" sz="2000" b="1" dirty="0" err="1">
                <a:latin typeface="Century Gothic"/>
                <a:cs typeface="Century Gothic"/>
              </a:rPr>
              <a:t>dans</a:t>
            </a:r>
            <a:r>
              <a:rPr lang="en-GB" sz="2000" b="1" dirty="0">
                <a:latin typeface="Century Gothic"/>
                <a:cs typeface="Century Gothic"/>
              </a:rPr>
              <a:t> </a:t>
            </a:r>
            <a:r>
              <a:rPr lang="en-GB" sz="2000" b="1" dirty="0" err="1">
                <a:latin typeface="Century Gothic"/>
                <a:cs typeface="Century Gothic"/>
              </a:rPr>
              <a:t>leur</a:t>
            </a:r>
            <a:r>
              <a:rPr lang="en-GB" sz="2000" b="1" dirty="0">
                <a:latin typeface="Century Gothic"/>
                <a:cs typeface="Century Gothic"/>
              </a:rPr>
              <a:t> </a:t>
            </a:r>
            <a:r>
              <a:rPr lang="en-GB" sz="2000" b="1" dirty="0" err="1">
                <a:latin typeface="Century Gothic"/>
                <a:cs typeface="Century Gothic"/>
              </a:rPr>
              <a:t>ville</a:t>
            </a:r>
            <a:r>
              <a:rPr lang="en-GB" sz="2000" b="1" dirty="0">
                <a:latin typeface="Century Gothic"/>
                <a:cs typeface="Century Gothic"/>
              </a:rPr>
              <a:t>;</a:t>
            </a:r>
          </a:p>
          <a:p>
            <a:pPr marL="285750" indent="-285750">
              <a:buFont typeface="Wingdings" panose="05000000000000000000" pitchFamily="2" charset="2"/>
              <a:buChar char="Ø"/>
            </a:pPr>
            <a:endParaRPr lang="fr-FR" sz="2000" b="1" dirty="0">
              <a:latin typeface="Century Gothic"/>
              <a:cs typeface="Century Gothic"/>
            </a:endParaRPr>
          </a:p>
          <a:p>
            <a:pPr marL="285750" lvl="0" indent="-285750">
              <a:buFont typeface="Wingdings" panose="05000000000000000000" pitchFamily="2" charset="2"/>
              <a:buChar char="Ø"/>
            </a:pPr>
            <a:r>
              <a:rPr lang="en-GB" sz="2000" b="1" dirty="0">
                <a:latin typeface="Century Gothic"/>
                <a:cs typeface="Century Gothic"/>
              </a:rPr>
              <a:t>   Les </a:t>
            </a:r>
            <a:r>
              <a:rPr lang="en-GB" sz="2000" b="1" dirty="0" err="1">
                <a:latin typeface="Century Gothic"/>
                <a:cs typeface="Century Gothic"/>
              </a:rPr>
              <a:t>contraintes</a:t>
            </a:r>
            <a:r>
              <a:rPr lang="en-GB" sz="2000" b="1" dirty="0">
                <a:latin typeface="Century Gothic"/>
                <a:cs typeface="Century Gothic"/>
              </a:rPr>
              <a:t> et les </a:t>
            </a:r>
            <a:r>
              <a:rPr lang="en-GB" sz="2000" b="1" dirty="0" err="1">
                <a:latin typeface="Century Gothic"/>
                <a:cs typeface="Century Gothic"/>
              </a:rPr>
              <a:t>dysfonctionnements</a:t>
            </a:r>
            <a:r>
              <a:rPr lang="en-GB" sz="2000" b="1" dirty="0">
                <a:latin typeface="Century Gothic"/>
                <a:cs typeface="Century Gothic"/>
              </a:rPr>
              <a:t> </a:t>
            </a:r>
            <a:r>
              <a:rPr lang="en-GB" sz="2000" b="1" dirty="0" err="1">
                <a:latin typeface="Century Gothic"/>
                <a:cs typeface="Century Gothic"/>
              </a:rPr>
              <a:t>auxquels</a:t>
            </a:r>
            <a:r>
              <a:rPr lang="en-GB" sz="2000" b="1" dirty="0">
                <a:latin typeface="Century Gothic"/>
                <a:cs typeface="Century Gothic"/>
              </a:rPr>
              <a:t> </a:t>
            </a:r>
            <a:r>
              <a:rPr lang="en-GB" sz="2000" b="1" dirty="0" err="1">
                <a:latin typeface="Century Gothic"/>
                <a:cs typeface="Century Gothic"/>
              </a:rPr>
              <a:t>ils</a:t>
            </a:r>
            <a:r>
              <a:rPr lang="en-GB" sz="2000" b="1" dirty="0">
                <a:latin typeface="Century Gothic"/>
                <a:cs typeface="Century Gothic"/>
              </a:rPr>
              <a:t> font face à     </a:t>
            </a:r>
            <a:r>
              <a:rPr lang="en-GB" sz="2000" b="1" dirty="0" err="1">
                <a:latin typeface="Century Gothic"/>
                <a:cs typeface="Century Gothic"/>
              </a:rPr>
              <a:t>ce</a:t>
            </a:r>
            <a:r>
              <a:rPr lang="en-GB" sz="2000" b="1" dirty="0">
                <a:latin typeface="Century Gothic"/>
                <a:cs typeface="Century Gothic"/>
              </a:rPr>
              <a:t> jour;</a:t>
            </a:r>
          </a:p>
          <a:p>
            <a:pPr marL="285750" lvl="0" indent="-285750">
              <a:buFont typeface="Wingdings" panose="05000000000000000000" pitchFamily="2" charset="2"/>
              <a:buChar char="Ø"/>
            </a:pPr>
            <a:endParaRPr lang="fr-FR" sz="2000" b="1" dirty="0">
              <a:latin typeface="Century Gothic"/>
              <a:cs typeface="Century Gothic"/>
            </a:endParaRPr>
          </a:p>
          <a:p>
            <a:pPr marL="285750" lvl="0" indent="-285750">
              <a:buFont typeface="Wingdings" panose="05000000000000000000" pitchFamily="2" charset="2"/>
              <a:buChar char="Ø"/>
            </a:pPr>
            <a:r>
              <a:rPr lang="en-GB" sz="2000" b="1" dirty="0">
                <a:latin typeface="Century Gothic"/>
                <a:cs typeface="Century Gothic"/>
              </a:rPr>
              <a:t>  Les </a:t>
            </a:r>
            <a:r>
              <a:rPr lang="en-GB" sz="2000" b="1" dirty="0" err="1">
                <a:latin typeface="Century Gothic"/>
                <a:cs typeface="Century Gothic"/>
              </a:rPr>
              <a:t>problèmes</a:t>
            </a:r>
            <a:r>
              <a:rPr lang="en-GB" sz="2000" b="1" dirty="0">
                <a:latin typeface="Century Gothic"/>
                <a:cs typeface="Century Gothic"/>
              </a:rPr>
              <a:t> </a:t>
            </a:r>
            <a:r>
              <a:rPr lang="en-GB" sz="2000" b="1" dirty="0" err="1">
                <a:latin typeface="Century Gothic"/>
                <a:cs typeface="Century Gothic"/>
              </a:rPr>
              <a:t>rencontrés</a:t>
            </a:r>
            <a:r>
              <a:rPr lang="en-GB" sz="2000" b="1" dirty="0">
                <a:latin typeface="Century Gothic"/>
                <a:cs typeface="Century Gothic"/>
              </a:rPr>
              <a:t> et solutions proposes;</a:t>
            </a:r>
          </a:p>
          <a:p>
            <a:pPr marL="285750" lvl="0" indent="-285750">
              <a:buFont typeface="Wingdings" panose="05000000000000000000" pitchFamily="2" charset="2"/>
              <a:buChar char="Ø"/>
            </a:pPr>
            <a:endParaRPr lang="fr-FR" sz="2000" b="1" dirty="0">
              <a:latin typeface="Century Gothic"/>
              <a:cs typeface="Century Gothic"/>
            </a:endParaRPr>
          </a:p>
          <a:p>
            <a:pPr marL="285750" lvl="0" indent="-285750">
              <a:buFont typeface="Wingdings" panose="05000000000000000000" pitchFamily="2" charset="2"/>
              <a:buChar char="Ø"/>
            </a:pPr>
            <a:r>
              <a:rPr lang="en-GB" sz="2000" b="1" dirty="0">
                <a:latin typeface="Century Gothic"/>
                <a:cs typeface="Century Gothic"/>
              </a:rPr>
              <a:t>  </a:t>
            </a:r>
            <a:r>
              <a:rPr lang="fr-FR" sz="2000" b="1" dirty="0">
                <a:latin typeface="Century Gothic"/>
                <a:cs typeface="Century Gothic"/>
              </a:rPr>
              <a:t>L</a:t>
            </a:r>
            <a:r>
              <a:rPr lang="en-GB" sz="2000" b="1" dirty="0" err="1">
                <a:latin typeface="Century Gothic"/>
                <a:cs typeface="Century Gothic"/>
              </a:rPr>
              <a:t>eur</a:t>
            </a:r>
            <a:r>
              <a:rPr lang="en-GB" sz="2000" b="1" dirty="0">
                <a:latin typeface="Century Gothic"/>
                <a:cs typeface="Century Gothic"/>
              </a:rPr>
              <a:t> vision du comment la </a:t>
            </a:r>
            <a:r>
              <a:rPr lang="en-GB" sz="2000" b="1" dirty="0" err="1">
                <a:latin typeface="Century Gothic"/>
                <a:cs typeface="Century Gothic"/>
              </a:rPr>
              <a:t>plateforme</a:t>
            </a:r>
            <a:r>
              <a:rPr lang="en-GB" sz="2000" b="1" dirty="0">
                <a:latin typeface="Century Gothic"/>
                <a:cs typeface="Century Gothic"/>
              </a:rPr>
              <a:t> </a:t>
            </a:r>
            <a:r>
              <a:rPr lang="en-GB" sz="2000" b="1" dirty="0" err="1">
                <a:latin typeface="Century Gothic"/>
                <a:cs typeface="Century Gothic"/>
              </a:rPr>
              <a:t>d’innovation</a:t>
            </a:r>
            <a:r>
              <a:rPr lang="en-GB" sz="2000" b="1" dirty="0">
                <a:latin typeface="Century Gothic"/>
                <a:cs typeface="Century Gothic"/>
              </a:rPr>
              <a:t> pour </a:t>
            </a:r>
            <a:r>
              <a:rPr lang="en-GB" sz="2000" b="1" dirty="0" err="1">
                <a:latin typeface="Century Gothic"/>
                <a:cs typeface="Century Gothic"/>
              </a:rPr>
              <a:t>l’artisanat</a:t>
            </a:r>
            <a:r>
              <a:rPr lang="en-GB" sz="2000" b="1" dirty="0">
                <a:latin typeface="Century Gothic"/>
                <a:cs typeface="Century Gothic"/>
              </a:rPr>
              <a:t>  </a:t>
            </a:r>
            <a:r>
              <a:rPr lang="en-GB" sz="2000" b="1" dirty="0" err="1">
                <a:latin typeface="Century Gothic"/>
                <a:cs typeface="Century Gothic"/>
              </a:rPr>
              <a:t>devrait</a:t>
            </a:r>
            <a:r>
              <a:rPr lang="en-GB" sz="2000" b="1" dirty="0">
                <a:latin typeface="Century Gothic"/>
                <a:cs typeface="Century Gothic"/>
              </a:rPr>
              <a:t> </a:t>
            </a:r>
            <a:r>
              <a:rPr lang="en-GB" sz="2000" b="1" dirty="0" err="1">
                <a:latin typeface="Century Gothic"/>
                <a:cs typeface="Century Gothic"/>
              </a:rPr>
              <a:t>être</a:t>
            </a:r>
            <a:r>
              <a:rPr lang="en-GB" sz="2000" b="1" dirty="0">
                <a:latin typeface="Century Gothic"/>
                <a:cs typeface="Century Gothic"/>
              </a:rPr>
              <a:t> </a:t>
            </a:r>
            <a:r>
              <a:rPr lang="fr-MA" sz="2000" b="1" dirty="0">
                <a:latin typeface="Century Gothic"/>
                <a:cs typeface="Century Gothic"/>
              </a:rPr>
              <a:t>organisée</a:t>
            </a:r>
            <a:r>
              <a:rPr lang="en-GB" sz="2000" b="1" dirty="0">
                <a:latin typeface="Century Gothic"/>
                <a:cs typeface="Century Gothic"/>
              </a:rPr>
              <a:t> et </a:t>
            </a:r>
            <a:r>
              <a:rPr lang="en-GB" sz="2000" b="1" dirty="0" err="1">
                <a:latin typeface="Century Gothic"/>
                <a:cs typeface="Century Gothic"/>
              </a:rPr>
              <a:t>gérée</a:t>
            </a:r>
            <a:r>
              <a:rPr lang="en-GB" sz="2000" b="1" dirty="0">
                <a:latin typeface="Century Gothic"/>
                <a:cs typeface="Century Gothic"/>
              </a:rPr>
              <a:t> ;</a:t>
            </a:r>
          </a:p>
          <a:p>
            <a:pPr marL="285750" lvl="0" indent="-285750">
              <a:buFont typeface="Wingdings" panose="05000000000000000000" pitchFamily="2" charset="2"/>
              <a:buChar char="Ø"/>
            </a:pPr>
            <a:endParaRPr lang="fr-FR" sz="2000" b="1" dirty="0">
              <a:latin typeface="Century Gothic"/>
              <a:cs typeface="Century Gothic"/>
            </a:endParaRPr>
          </a:p>
          <a:p>
            <a:pPr marL="285750" indent="-285750">
              <a:buFont typeface="Wingdings" panose="05000000000000000000" pitchFamily="2" charset="2"/>
              <a:buChar char="Ø"/>
            </a:pPr>
            <a:r>
              <a:rPr lang="fr-FR" sz="2000" b="1" dirty="0">
                <a:latin typeface="Century Gothic"/>
                <a:cs typeface="Century Gothic"/>
              </a:rPr>
              <a:t>  Leur perception du futur statut juridique.</a:t>
            </a:r>
          </a:p>
        </p:txBody>
      </p:sp>
    </p:spTree>
    <p:extLst>
      <p:ext uri="{BB962C8B-B14F-4D97-AF65-F5344CB8AC3E}">
        <p14:creationId xmlns:p14="http://schemas.microsoft.com/office/powerpoint/2010/main" val="778989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778395" y="1316676"/>
            <a:ext cx="8723322" cy="923314"/>
          </a:xfrm>
          <a:prstGeom prst="rect">
            <a:avLst/>
          </a:prstGeom>
          <a:noFill/>
        </p:spPr>
        <p:txBody>
          <a:bodyPr wrap="square" lIns="91424" tIns="45712" rIns="91424" bIns="45712" rtlCol="0">
            <a:spAutoFit/>
          </a:bodyPr>
          <a:lstStyle/>
          <a:p>
            <a:pPr marL="309332" indent="-309332" algn="just" eaLnBrk="0" hangingPunct="0">
              <a:buFont typeface="Arial" pitchFamily="34" charset="0"/>
              <a:buChar char="•"/>
            </a:pPr>
            <a:r>
              <a:rPr lang="fr-FR" b="1" dirty="0">
                <a:latin typeface="Century Gothic"/>
                <a:cs typeface="Century Gothic"/>
                <a:sym typeface="Wingdings"/>
              </a:rPr>
              <a:t>Débattre d’une manière franche et directe de leurs besoins, de leurs problèmes quotidiens de gestion et d’organisation de leurs ateliers de travail</a:t>
            </a:r>
            <a:endParaRPr lang="fr-FR" b="1" dirty="0">
              <a:latin typeface="Century Gothic"/>
              <a:cs typeface="Century Gothic"/>
            </a:endParaRPr>
          </a:p>
        </p:txBody>
      </p:sp>
      <p:sp>
        <p:nvSpPr>
          <p:cNvPr id="10" name="ZoneTexte 9"/>
          <p:cNvSpPr txBox="1"/>
          <p:nvPr/>
        </p:nvSpPr>
        <p:spPr>
          <a:xfrm>
            <a:off x="2778395" y="389863"/>
            <a:ext cx="9117769" cy="830981"/>
          </a:xfrm>
          <a:prstGeom prst="rect">
            <a:avLst/>
          </a:prstGeom>
          <a:noFill/>
        </p:spPr>
        <p:txBody>
          <a:bodyPr wrap="square" lIns="91424" tIns="45712" rIns="91424" bIns="45712" rtlCol="0">
            <a:spAutoFit/>
          </a:bodyPr>
          <a:lstStyle/>
          <a:p>
            <a:pPr marL="81403" algn="just" eaLnBrk="0" hangingPunct="0"/>
            <a:r>
              <a:rPr lang="fr-FR" sz="2400" b="1" dirty="0">
                <a:solidFill>
                  <a:srgbClr val="0070C0"/>
                </a:solidFill>
                <a:latin typeface="Century Gothic"/>
                <a:cs typeface="Century Gothic"/>
                <a:sym typeface="Wingdings"/>
              </a:rPr>
              <a:t>Les entretiens avec les hommes artisans et femmes artisanes ont été l’occasion de :</a:t>
            </a:r>
          </a:p>
        </p:txBody>
      </p:sp>
      <p:sp>
        <p:nvSpPr>
          <p:cNvPr id="7" name="ZoneTexte 6"/>
          <p:cNvSpPr txBox="1"/>
          <p:nvPr/>
        </p:nvSpPr>
        <p:spPr>
          <a:xfrm>
            <a:off x="2778395" y="2469221"/>
            <a:ext cx="8723322" cy="646315"/>
          </a:xfrm>
          <a:prstGeom prst="rect">
            <a:avLst/>
          </a:prstGeom>
          <a:noFill/>
        </p:spPr>
        <p:txBody>
          <a:bodyPr wrap="square" lIns="91424" tIns="45712" rIns="91424" bIns="45712" rtlCol="0">
            <a:spAutoFit/>
          </a:bodyPr>
          <a:lstStyle/>
          <a:p>
            <a:pPr marL="309332" indent="-309332" algn="just" eaLnBrk="0" hangingPunct="0">
              <a:buFont typeface="Arial" pitchFamily="34" charset="0"/>
              <a:buChar char="•"/>
            </a:pPr>
            <a:r>
              <a:rPr lang="fr-FR" b="1" dirty="0">
                <a:latin typeface="Century Gothic"/>
                <a:cs typeface="Century Gothic"/>
                <a:sym typeface="Wingdings"/>
              </a:rPr>
              <a:t>Leurs attentes du projet de la plateforme Innovation Artisanat et leurs visions des modes d'organisation et de gestion futur de la PIA </a:t>
            </a:r>
          </a:p>
        </p:txBody>
      </p:sp>
      <p:sp>
        <p:nvSpPr>
          <p:cNvPr id="5" name="ZoneTexte 4"/>
          <p:cNvSpPr txBox="1"/>
          <p:nvPr/>
        </p:nvSpPr>
        <p:spPr>
          <a:xfrm>
            <a:off x="2089866" y="3621766"/>
            <a:ext cx="9411851" cy="830981"/>
          </a:xfrm>
          <a:prstGeom prst="rect">
            <a:avLst/>
          </a:prstGeom>
          <a:noFill/>
        </p:spPr>
        <p:txBody>
          <a:bodyPr wrap="square" lIns="91424" tIns="45712" rIns="91424" bIns="45712" rtlCol="0">
            <a:spAutoFit/>
          </a:bodyPr>
          <a:lstStyle/>
          <a:p>
            <a:pPr algn="just" eaLnBrk="0" hangingPunct="0"/>
            <a:r>
              <a:rPr lang="fr-FR" sz="2400" b="1" dirty="0">
                <a:solidFill>
                  <a:srgbClr val="0070C0"/>
                </a:solidFill>
                <a:latin typeface="Century Gothic"/>
                <a:cs typeface="Century Gothic"/>
                <a:sym typeface="Wingdings"/>
              </a:rPr>
              <a:t>Il est à relever qu’ils font face à de nombreux problèmes et demandent aux responsables de se rapprocher d’eux :</a:t>
            </a:r>
          </a:p>
        </p:txBody>
      </p:sp>
      <p:sp>
        <p:nvSpPr>
          <p:cNvPr id="6" name="ZoneTexte 5"/>
          <p:cNvSpPr txBox="1"/>
          <p:nvPr/>
        </p:nvSpPr>
        <p:spPr>
          <a:xfrm>
            <a:off x="2778395" y="4774311"/>
            <a:ext cx="8866758" cy="923314"/>
          </a:xfrm>
          <a:prstGeom prst="rect">
            <a:avLst/>
          </a:prstGeom>
          <a:noFill/>
        </p:spPr>
        <p:txBody>
          <a:bodyPr wrap="square" lIns="91424" tIns="45712" rIns="91424" bIns="45712" rtlCol="0">
            <a:spAutoFit/>
          </a:bodyPr>
          <a:lstStyle/>
          <a:p>
            <a:pPr marL="390736" indent="-390736" algn="just" eaLnBrk="0" hangingPunct="0">
              <a:buFont typeface="Arial" pitchFamily="34" charset="0"/>
              <a:buChar char="•"/>
            </a:pPr>
            <a:r>
              <a:rPr lang="fr-FR" b="1" dirty="0">
                <a:latin typeface="Century Gothic"/>
                <a:cs typeface="Century Gothic"/>
                <a:sym typeface="Wingdings"/>
              </a:rPr>
              <a:t>Les organiser, les écouter, les encourager moralement et financièrement dans le cadre de leurs activités </a:t>
            </a:r>
          </a:p>
          <a:p>
            <a:pPr marL="390736" indent="-390736" algn="just" eaLnBrk="0" hangingPunct="0">
              <a:buFont typeface="Arial"/>
              <a:buChar char="•"/>
            </a:pPr>
            <a:endParaRPr lang="fr-FR" b="1" dirty="0">
              <a:latin typeface="Century Gothic"/>
              <a:cs typeface="Century Gothic"/>
              <a:sym typeface="Wingdings"/>
            </a:endParaRPr>
          </a:p>
        </p:txBody>
      </p:sp>
    </p:spTree>
    <p:extLst>
      <p:ext uri="{BB962C8B-B14F-4D97-AF65-F5344CB8AC3E}">
        <p14:creationId xmlns:p14="http://schemas.microsoft.com/office/powerpoint/2010/main" val="22587769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7"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205318" y="1396307"/>
            <a:ext cx="9529482" cy="830981"/>
          </a:xfrm>
          <a:prstGeom prst="rect">
            <a:avLst/>
          </a:prstGeom>
          <a:noFill/>
        </p:spPr>
        <p:txBody>
          <a:bodyPr wrap="square" lIns="91424" tIns="45712" rIns="91424" bIns="45712" rtlCol="0">
            <a:spAutoFit/>
          </a:bodyPr>
          <a:lstStyle/>
          <a:p>
            <a:pPr algn="just" eaLnBrk="0" hangingPunct="0"/>
            <a:r>
              <a:rPr lang="fr-FR" sz="2400" b="1" dirty="0">
                <a:solidFill>
                  <a:srgbClr val="0070C0"/>
                </a:solidFill>
                <a:latin typeface="Century Gothic"/>
                <a:cs typeface="Century Gothic"/>
                <a:sym typeface="Wingdings"/>
              </a:rPr>
              <a:t>Finalement, les réunions de groupes avec les représentantes des femmes artisanes ont permis de discuter :</a:t>
            </a:r>
          </a:p>
        </p:txBody>
      </p:sp>
      <p:sp>
        <p:nvSpPr>
          <p:cNvPr id="7" name="ZoneTexte 6"/>
          <p:cNvSpPr txBox="1"/>
          <p:nvPr/>
        </p:nvSpPr>
        <p:spPr>
          <a:xfrm>
            <a:off x="2663027" y="2661774"/>
            <a:ext cx="9071773" cy="646315"/>
          </a:xfrm>
          <a:prstGeom prst="rect">
            <a:avLst/>
          </a:prstGeom>
          <a:noFill/>
        </p:spPr>
        <p:txBody>
          <a:bodyPr wrap="square" lIns="91424" tIns="45712" rIns="91424" bIns="45712" rtlCol="0">
            <a:spAutoFit/>
          </a:bodyPr>
          <a:lstStyle/>
          <a:p>
            <a:pPr marL="309332" indent="-309332" algn="just" eaLnBrk="0" hangingPunct="0">
              <a:buFont typeface="Arial" pitchFamily="34" charset="0"/>
              <a:buChar char="•"/>
            </a:pPr>
            <a:r>
              <a:rPr lang="fr-FR" b="1" dirty="0">
                <a:latin typeface="Century Gothic"/>
                <a:cs typeface="Century Gothic"/>
                <a:sym typeface="Wingdings"/>
              </a:rPr>
              <a:t>des principaux problèmes auxquelles elles font face actuellement au niveau de leurs statuts en tant que productrices et actrices  </a:t>
            </a:r>
          </a:p>
        </p:txBody>
      </p:sp>
      <p:sp>
        <p:nvSpPr>
          <p:cNvPr id="5" name="ZoneTexte 4"/>
          <p:cNvSpPr txBox="1"/>
          <p:nvPr/>
        </p:nvSpPr>
        <p:spPr>
          <a:xfrm>
            <a:off x="2620051" y="3632046"/>
            <a:ext cx="9157723" cy="923314"/>
          </a:xfrm>
          <a:prstGeom prst="rect">
            <a:avLst/>
          </a:prstGeom>
          <a:noFill/>
        </p:spPr>
        <p:txBody>
          <a:bodyPr wrap="square" lIns="91424" tIns="45712" rIns="91424" bIns="45712" rtlCol="0">
            <a:spAutoFit/>
          </a:bodyPr>
          <a:lstStyle/>
          <a:p>
            <a:pPr marL="309332" indent="-309332" algn="just" eaLnBrk="0" hangingPunct="0">
              <a:buFont typeface="Arial" pitchFamily="34" charset="0"/>
              <a:buChar char="•"/>
            </a:pPr>
            <a:r>
              <a:rPr lang="fr-FR" b="1" dirty="0">
                <a:solidFill>
                  <a:srgbClr val="000000"/>
                </a:solidFill>
                <a:latin typeface="Century Gothic"/>
                <a:cs typeface="Century Gothic"/>
                <a:sym typeface="Wingdings"/>
              </a:rPr>
              <a:t>de recenser les actions et  mesures à mettre en œuvre dans le cadre du futur statut de la PIA permettant d’assurer l’élargissement du rôle joué par les femmes artisanes </a:t>
            </a:r>
          </a:p>
        </p:txBody>
      </p:sp>
    </p:spTree>
    <p:extLst>
      <p:ext uri="{BB962C8B-B14F-4D97-AF65-F5344CB8AC3E}">
        <p14:creationId xmlns:p14="http://schemas.microsoft.com/office/powerpoint/2010/main" val="29815641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95498" y="2826754"/>
            <a:ext cx="707236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C00000"/>
                </a:solidFill>
                <a:latin typeface="Cambria" pitchFamily="18" charset="0"/>
                <a:ea typeface="Cambria" pitchFamily="18" charset="0"/>
                <a:cs typeface="Arial" pitchFamily="34" charset="0"/>
              </a:rPr>
              <a:t>1</a:t>
            </a:r>
            <a:r>
              <a:rPr lang="fr-FR" sz="3200" b="1" dirty="0">
                <a:solidFill>
                  <a:srgbClr val="C00000"/>
                </a:solidFill>
                <a:latin typeface="Cambria" pitchFamily="18" charset="0"/>
                <a:ea typeface="Cambria" pitchFamily="18" charset="0"/>
                <a:cs typeface="Arial" pitchFamily="34" charset="0"/>
              </a:rPr>
              <a:t>.   </a:t>
            </a:r>
            <a:r>
              <a:rPr lang="fr-FR" sz="2400" b="1" dirty="0">
                <a:solidFill>
                  <a:srgbClr val="C00000"/>
                </a:solidFill>
                <a:latin typeface="Cambria" pitchFamily="18" charset="0"/>
                <a:ea typeface="Cambria" pitchFamily="18" charset="0"/>
                <a:cs typeface="Arial" pitchFamily="34" charset="0"/>
              </a:rPr>
              <a:t>DIAGNOSTIC DE LA SITUATION EXISTANTE</a:t>
            </a:r>
            <a:endParaRPr lang="fr-FR" sz="36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061688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60576" y="2478901"/>
            <a:ext cx="8847447" cy="1200312"/>
          </a:xfrm>
          <a:prstGeom prst="rect">
            <a:avLst/>
          </a:prstGeom>
          <a:noFill/>
        </p:spPr>
        <p:txBody>
          <a:bodyPr wrap="square" lIns="91424" tIns="45712" rIns="91424" bIns="45712" rtlCol="0">
            <a:spAutoFit/>
          </a:bodyPr>
          <a:lstStyle/>
          <a:p>
            <a:pPr marL="309332" indent="-309332" algn="ctr" eaLnBrk="0" hangingPunct="0"/>
            <a:r>
              <a:rPr lang="fr-FR" sz="3600" b="1" dirty="0">
                <a:solidFill>
                  <a:srgbClr val="C00000"/>
                </a:solidFill>
                <a:latin typeface="Century Gothic"/>
                <a:cs typeface="Century Gothic"/>
                <a:sym typeface="Wingdings"/>
              </a:rPr>
              <a:t>2.3 Résultats des Entretiens  </a:t>
            </a:r>
          </a:p>
          <a:p>
            <a:pPr marL="309332" indent="-309332" algn="ctr" eaLnBrk="0" hangingPunct="0"/>
            <a:r>
              <a:rPr lang="fr-FR" sz="3600" b="1" dirty="0">
                <a:solidFill>
                  <a:srgbClr val="C00000"/>
                </a:solidFill>
                <a:latin typeface="Century Gothic"/>
                <a:cs typeface="Century Gothic"/>
                <a:sym typeface="Wingdings"/>
              </a:rPr>
              <a:t>avec les Institutionnels </a:t>
            </a:r>
          </a:p>
        </p:txBody>
      </p:sp>
    </p:spTree>
    <p:extLst>
      <p:ext uri="{BB962C8B-B14F-4D97-AF65-F5344CB8AC3E}">
        <p14:creationId xmlns:p14="http://schemas.microsoft.com/office/powerpoint/2010/main" val="4212494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3104445" y="352722"/>
            <a:ext cx="7099218" cy="1277257"/>
          </a:xfrm>
          <a:prstGeom prst="rect">
            <a:avLst/>
          </a:prstGeom>
          <a:noFill/>
        </p:spPr>
        <p:txBody>
          <a:bodyPr wrap="square" lIns="91424" tIns="45712" rIns="91424" bIns="45712" rtlCol="0">
            <a:spAutoFit/>
          </a:bodyPr>
          <a:lstStyle/>
          <a:p>
            <a:pPr algn="ctr" eaLnBrk="0" hangingPunct="0"/>
            <a:endParaRPr lang="fr-FR" sz="2900" b="1" dirty="0">
              <a:solidFill>
                <a:srgbClr val="0070C0"/>
              </a:solidFill>
              <a:latin typeface="Times New Roman" pitchFamily="18" charset="0"/>
              <a:cs typeface="Times New Roman" pitchFamily="18" charset="0"/>
              <a:sym typeface="Wingdings"/>
            </a:endParaRPr>
          </a:p>
          <a:p>
            <a:pPr algn="ctr" eaLnBrk="0" hangingPunct="0"/>
            <a:r>
              <a:rPr lang="fr-FR" sz="2400" b="1" dirty="0">
                <a:solidFill>
                  <a:srgbClr val="0070C0"/>
                </a:solidFill>
                <a:latin typeface="Century Gothic"/>
                <a:cs typeface="Century Gothic"/>
                <a:sym typeface="Wingdings"/>
              </a:rPr>
              <a:t>Vision des modes d'organisation </a:t>
            </a:r>
          </a:p>
          <a:p>
            <a:pPr algn="ctr" eaLnBrk="0" hangingPunct="0"/>
            <a:r>
              <a:rPr lang="fr-FR" sz="2400" b="1" dirty="0">
                <a:solidFill>
                  <a:srgbClr val="0070C0"/>
                </a:solidFill>
                <a:latin typeface="Century Gothic"/>
                <a:cs typeface="Century Gothic"/>
                <a:sym typeface="Wingdings"/>
              </a:rPr>
              <a:t>de la Plateforme Innovation Artisanat</a:t>
            </a:r>
          </a:p>
        </p:txBody>
      </p:sp>
      <p:sp>
        <p:nvSpPr>
          <p:cNvPr id="7" name="ZoneTexte 6"/>
          <p:cNvSpPr txBox="1"/>
          <p:nvPr/>
        </p:nvSpPr>
        <p:spPr>
          <a:xfrm>
            <a:off x="1883969" y="1509272"/>
            <a:ext cx="9303983" cy="960247"/>
          </a:xfrm>
          <a:prstGeom prst="rect">
            <a:avLst/>
          </a:prstGeom>
          <a:noFill/>
        </p:spPr>
        <p:txBody>
          <a:bodyPr wrap="square" lIns="91424" tIns="45712" rIns="91424" bIns="45712" rtlCol="0">
            <a:spAutoFit/>
          </a:bodyPr>
          <a:lstStyle/>
          <a:p>
            <a:pPr algn="just" eaLnBrk="0" hangingPunct="0">
              <a:lnSpc>
                <a:spcPct val="120000"/>
              </a:lnSpc>
            </a:pPr>
            <a:endParaRPr lang="fr-FR" sz="2900" b="1" dirty="0">
              <a:solidFill>
                <a:srgbClr val="5B89C1"/>
              </a:solidFill>
              <a:latin typeface="Times New Roman" pitchFamily="18" charset="0"/>
              <a:cs typeface="Times New Roman" pitchFamily="18" charset="0"/>
              <a:sym typeface="Wingdings"/>
            </a:endParaRPr>
          </a:p>
          <a:p>
            <a:pPr algn="just" eaLnBrk="0" hangingPunct="0">
              <a:lnSpc>
                <a:spcPct val="120000"/>
              </a:lnSpc>
            </a:pPr>
            <a:r>
              <a:rPr lang="fr-FR" b="1" dirty="0">
                <a:latin typeface="Century Gothic"/>
                <a:cs typeface="Century Gothic"/>
                <a:sym typeface="Wingdings"/>
              </a:rPr>
              <a:t>En général, les résultats des entretiens laissent apparaitre les résultats suivants :</a:t>
            </a:r>
          </a:p>
        </p:txBody>
      </p:sp>
      <p:sp>
        <p:nvSpPr>
          <p:cNvPr id="5" name="ZoneTexte 4"/>
          <p:cNvSpPr txBox="1"/>
          <p:nvPr/>
        </p:nvSpPr>
        <p:spPr>
          <a:xfrm>
            <a:off x="2134398" y="2721950"/>
            <a:ext cx="8532984" cy="1089513"/>
          </a:xfrm>
          <a:prstGeom prst="rect">
            <a:avLst/>
          </a:prstGeom>
          <a:noFill/>
        </p:spPr>
        <p:txBody>
          <a:bodyPr wrap="square" lIns="91424" tIns="45712" rIns="91424" bIns="45712" rtlCol="0">
            <a:spAutoFit/>
          </a:bodyPr>
          <a:lstStyle/>
          <a:p>
            <a:pPr marL="309332" indent="-309332" algn="just" eaLnBrk="0" hangingPunct="0">
              <a:lnSpc>
                <a:spcPct val="120000"/>
              </a:lnSpc>
              <a:buFont typeface="Arial" pitchFamily="34" charset="0"/>
              <a:buChar char="•"/>
            </a:pPr>
            <a:r>
              <a:rPr lang="fr-FR" b="1" dirty="0">
                <a:latin typeface="Century Gothic"/>
                <a:cs typeface="Century Gothic"/>
                <a:sym typeface="Wingdings"/>
              </a:rPr>
              <a:t>Se prononcent sur un modèle de structure organisationnelle qui répondra aux objectifs spécifiques du rôle et mission de la PIA et s’adaptera à sa réalité socio-économique</a:t>
            </a:r>
          </a:p>
        </p:txBody>
      </p:sp>
      <p:sp>
        <p:nvSpPr>
          <p:cNvPr id="6" name="ZoneTexte 5"/>
          <p:cNvSpPr txBox="1"/>
          <p:nvPr/>
        </p:nvSpPr>
        <p:spPr>
          <a:xfrm>
            <a:off x="2062390" y="4018094"/>
            <a:ext cx="8568952" cy="1089513"/>
          </a:xfrm>
          <a:prstGeom prst="rect">
            <a:avLst/>
          </a:prstGeom>
          <a:noFill/>
        </p:spPr>
        <p:txBody>
          <a:bodyPr wrap="square" lIns="91424" tIns="45712" rIns="91424" bIns="45712" rtlCol="0">
            <a:spAutoFit/>
          </a:bodyPr>
          <a:lstStyle/>
          <a:p>
            <a:pPr marL="390736" indent="-390736" eaLnBrk="0" hangingPunct="0">
              <a:lnSpc>
                <a:spcPct val="120000"/>
              </a:lnSpc>
              <a:buFont typeface="Arial" pitchFamily="34" charset="0"/>
              <a:buChar char="•"/>
            </a:pPr>
            <a:r>
              <a:rPr lang="fr-FR" b="1" dirty="0">
                <a:latin typeface="Century Gothic"/>
                <a:cs typeface="Century Gothic"/>
                <a:sym typeface="Wingdings"/>
              </a:rPr>
              <a:t>D’où la proposition de création d’une nouvelle entité qui permettra d’associer aussi bien les acteurs institutionnels que les représentants des artisans et les représentantes des femmes artisanes </a:t>
            </a:r>
          </a:p>
        </p:txBody>
      </p:sp>
    </p:spTree>
    <p:extLst>
      <p:ext uri="{BB962C8B-B14F-4D97-AF65-F5344CB8AC3E}">
        <p14:creationId xmlns:p14="http://schemas.microsoft.com/office/powerpoint/2010/main" val="18076996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789404" y="449197"/>
            <a:ext cx="8200827" cy="970506"/>
          </a:xfrm>
          <a:prstGeom prst="rect">
            <a:avLst/>
          </a:prstGeom>
          <a:noFill/>
        </p:spPr>
        <p:txBody>
          <a:bodyPr wrap="square" lIns="91424" tIns="45712" rIns="91424" bIns="45712" rtlCol="0">
            <a:spAutoFit/>
          </a:bodyPr>
          <a:lstStyle/>
          <a:p>
            <a:pPr marL="390736" indent="-390736" algn="just">
              <a:lnSpc>
                <a:spcPct val="120000"/>
              </a:lnSpc>
              <a:buFont typeface="Arial" pitchFamily="34" charset="0"/>
              <a:buChar char="•"/>
              <a:defRPr/>
            </a:pPr>
            <a:r>
              <a:rPr lang="fr-FR" sz="1600" b="1" dirty="0">
                <a:latin typeface="Century Gothic"/>
                <a:cs typeface="Century Gothic"/>
                <a:sym typeface="Wingdings"/>
              </a:rPr>
              <a:t>Structure qui mettra en valeur l’artisanat, la production, l’innovation et la créativité ,la commercialisation, formation et soutenu par toutes les institutions</a:t>
            </a:r>
          </a:p>
        </p:txBody>
      </p:sp>
      <p:sp>
        <p:nvSpPr>
          <p:cNvPr id="4" name="Espace réservé du contenu 2"/>
          <p:cNvSpPr txBox="1">
            <a:spLocks/>
          </p:cNvSpPr>
          <p:nvPr/>
        </p:nvSpPr>
        <p:spPr bwMode="auto">
          <a:xfrm>
            <a:off x="2852737" y="1670074"/>
            <a:ext cx="7797552" cy="4813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eaLnBrk="0" fontAlgn="base" hangingPunct="0">
              <a:spcBef>
                <a:spcPct val="20000"/>
              </a:spcBef>
              <a:spcAft>
                <a:spcPct val="0"/>
              </a:spcAft>
              <a:defRPr/>
            </a:pPr>
            <a:r>
              <a:rPr lang="fr-FR" sz="1600" b="1" dirty="0">
                <a:solidFill>
                  <a:srgbClr val="0070C0"/>
                </a:solidFill>
                <a:latin typeface="Century Gothic"/>
                <a:cs typeface="Century Gothic"/>
                <a:sym typeface="Wingdings"/>
              </a:rPr>
              <a:t>La réalisation de l'innovation passe par des innovations organisationnelles:</a:t>
            </a:r>
          </a:p>
          <a:p>
            <a:pPr eaLnBrk="0" fontAlgn="base" hangingPunct="0">
              <a:spcBef>
                <a:spcPct val="20000"/>
              </a:spcBef>
              <a:spcAft>
                <a:spcPct val="0"/>
              </a:spcAft>
              <a:defRPr/>
            </a:pPr>
            <a:r>
              <a:rPr lang="fr-FR" sz="1600" b="1" dirty="0">
                <a:latin typeface="Century Gothic"/>
                <a:cs typeface="Century Gothic"/>
                <a:sym typeface="Wingdings"/>
              </a:rPr>
              <a:t> </a:t>
            </a:r>
          </a:p>
          <a:p>
            <a:pPr eaLnBrk="0" fontAlgn="base" hangingPunct="0">
              <a:lnSpc>
                <a:spcPct val="150000"/>
              </a:lnSpc>
              <a:spcBef>
                <a:spcPct val="20000"/>
              </a:spcBef>
              <a:spcAft>
                <a:spcPct val="0"/>
              </a:spcAft>
              <a:buFont typeface="Arial" pitchFamily="34" charset="0"/>
              <a:buChar char="•"/>
              <a:defRPr/>
            </a:pPr>
            <a:r>
              <a:rPr lang="fr-FR" sz="1600" b="1" dirty="0">
                <a:latin typeface="Century Gothic"/>
                <a:cs typeface="Century Gothic"/>
                <a:sym typeface="Wingdings"/>
              </a:rPr>
              <a:t> commerciales</a:t>
            </a:r>
          </a:p>
          <a:p>
            <a:pPr eaLnBrk="0" fontAlgn="base" hangingPunct="0">
              <a:lnSpc>
                <a:spcPct val="150000"/>
              </a:lnSpc>
              <a:spcBef>
                <a:spcPct val="20000"/>
              </a:spcBef>
              <a:spcAft>
                <a:spcPct val="0"/>
              </a:spcAft>
              <a:buFont typeface="Arial" pitchFamily="34" charset="0"/>
              <a:buChar char="•"/>
              <a:defRPr/>
            </a:pPr>
            <a:r>
              <a:rPr lang="fr-FR" sz="1600" b="1" dirty="0">
                <a:latin typeface="Century Gothic"/>
                <a:cs typeface="Century Gothic"/>
                <a:sym typeface="Wingdings"/>
              </a:rPr>
              <a:t> juridiques</a:t>
            </a:r>
          </a:p>
          <a:p>
            <a:pPr eaLnBrk="0" fontAlgn="base" hangingPunct="0">
              <a:lnSpc>
                <a:spcPct val="150000"/>
              </a:lnSpc>
              <a:spcBef>
                <a:spcPct val="20000"/>
              </a:spcBef>
              <a:spcAft>
                <a:spcPct val="0"/>
              </a:spcAft>
              <a:buFont typeface="Arial" pitchFamily="34" charset="0"/>
              <a:buChar char="•"/>
              <a:defRPr/>
            </a:pPr>
            <a:r>
              <a:rPr lang="fr-FR" sz="1600" b="1" dirty="0">
                <a:latin typeface="Century Gothic"/>
                <a:cs typeface="Century Gothic"/>
                <a:sym typeface="Wingdings"/>
              </a:rPr>
              <a:t> techniques</a:t>
            </a:r>
          </a:p>
          <a:p>
            <a:pPr eaLnBrk="0" fontAlgn="base" hangingPunct="0">
              <a:lnSpc>
                <a:spcPct val="150000"/>
              </a:lnSpc>
              <a:spcBef>
                <a:spcPct val="20000"/>
              </a:spcBef>
              <a:spcAft>
                <a:spcPct val="0"/>
              </a:spcAft>
              <a:buFont typeface="Arial" pitchFamily="34" charset="0"/>
              <a:buChar char="•"/>
              <a:defRPr/>
            </a:pPr>
            <a:r>
              <a:rPr lang="fr-FR" sz="1600" b="1" dirty="0">
                <a:latin typeface="Century Gothic"/>
                <a:cs typeface="Century Gothic"/>
                <a:sym typeface="Wingdings"/>
              </a:rPr>
              <a:t> financières </a:t>
            </a:r>
          </a:p>
          <a:p>
            <a:pPr algn="ctr" eaLnBrk="0" fontAlgn="base" hangingPunct="0">
              <a:spcBef>
                <a:spcPct val="20000"/>
              </a:spcBef>
              <a:spcAft>
                <a:spcPct val="0"/>
              </a:spcAft>
              <a:defRPr/>
            </a:pPr>
            <a:endParaRPr lang="fr-FR" sz="3200" b="1" dirty="0">
              <a:solidFill>
                <a:schemeClr val="tx1">
                  <a:tint val="75000"/>
                </a:schemeClr>
              </a:solidFill>
            </a:endParaRPr>
          </a:p>
          <a:p>
            <a:pPr algn="ctr" eaLnBrk="0" fontAlgn="base" hangingPunct="0">
              <a:spcBef>
                <a:spcPct val="20000"/>
              </a:spcBef>
              <a:spcAft>
                <a:spcPct val="0"/>
              </a:spcAft>
              <a:defRPr/>
            </a:pPr>
            <a:r>
              <a:rPr lang="fr-FR" sz="3200" b="1" dirty="0">
                <a:solidFill>
                  <a:schemeClr val="tx1">
                    <a:tint val="75000"/>
                  </a:schemeClr>
                </a:solidFill>
              </a:rPr>
              <a:t> </a:t>
            </a:r>
          </a:p>
        </p:txBody>
      </p:sp>
      <p:sp>
        <p:nvSpPr>
          <p:cNvPr id="5" name="Rectangle 4"/>
          <p:cNvSpPr/>
          <p:nvPr/>
        </p:nvSpPr>
        <p:spPr>
          <a:xfrm>
            <a:off x="2852737" y="3915707"/>
            <a:ext cx="8424936" cy="2354491"/>
          </a:xfrm>
          <a:prstGeom prst="rect">
            <a:avLst/>
          </a:prstGeom>
        </p:spPr>
        <p:txBody>
          <a:bodyPr wrap="square">
            <a:spAutoFit/>
          </a:bodyPr>
          <a:lstStyle/>
          <a:p>
            <a:pPr>
              <a:lnSpc>
                <a:spcPct val="150000"/>
              </a:lnSpc>
              <a:buFont typeface="Arial" pitchFamily="34" charset="0"/>
              <a:buChar char="•"/>
            </a:pPr>
            <a:r>
              <a:rPr lang="fr-FR" b="1" dirty="0">
                <a:latin typeface="Century Gothic"/>
                <a:cs typeface="Century Gothic"/>
                <a:sym typeface="Wingdings"/>
              </a:rPr>
              <a:t> </a:t>
            </a:r>
            <a:r>
              <a:rPr lang="fr-FR" sz="1600" b="1" dirty="0">
                <a:latin typeface="Century Gothic"/>
                <a:cs typeface="Century Gothic"/>
                <a:sym typeface="Wingdings"/>
              </a:rPr>
              <a:t>Nécessité d’un statut avec une autonomie mais avec le support de tous les partenaires</a:t>
            </a:r>
          </a:p>
          <a:p>
            <a:pPr>
              <a:lnSpc>
                <a:spcPct val="150000"/>
              </a:lnSpc>
              <a:buFont typeface="Arial" pitchFamily="34" charset="0"/>
              <a:buChar char="•"/>
            </a:pPr>
            <a:r>
              <a:rPr lang="fr-FR" sz="1600" b="1" dirty="0">
                <a:latin typeface="Century Gothic"/>
                <a:cs typeface="Century Gothic"/>
                <a:sym typeface="Wingdings"/>
              </a:rPr>
              <a:t> La plateforme Innovation Artisanat se doit d’être une vitrine de l’artisanat régional et local, véritable pépinière et incubateur des  artisans, femmes artisanes, TPE et auto entrepreneurs</a:t>
            </a:r>
          </a:p>
          <a:p>
            <a:pPr>
              <a:lnSpc>
                <a:spcPct val="150000"/>
              </a:lnSpc>
              <a:buFont typeface="Arial" pitchFamily="34" charset="0"/>
              <a:buChar char="•"/>
            </a:pPr>
            <a:endParaRPr lang="fr-FR" sz="1600" b="1" dirty="0">
              <a:latin typeface="Century Gothic"/>
              <a:cs typeface="Century Gothic"/>
              <a:sym typeface="Wingdings"/>
            </a:endParaRPr>
          </a:p>
        </p:txBody>
      </p:sp>
    </p:spTree>
    <p:extLst>
      <p:ext uri="{BB962C8B-B14F-4D97-AF65-F5344CB8AC3E}">
        <p14:creationId xmlns:p14="http://schemas.microsoft.com/office/powerpoint/2010/main" val="36382792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138612" y="1270561"/>
            <a:ext cx="9484564" cy="4525963"/>
          </a:xfrm>
        </p:spPr>
        <p:txBody>
          <a:bodyPr>
            <a:normAutofit/>
          </a:bodyPr>
          <a:lstStyle/>
          <a:p>
            <a:pPr>
              <a:buNone/>
            </a:pPr>
            <a:endParaRPr lang="en-GB" sz="3600" dirty="0">
              <a:solidFill>
                <a:srgbClr val="C00000"/>
              </a:solidFill>
              <a:latin typeface="Century Gothic"/>
              <a:cs typeface="Century Gothic"/>
            </a:endParaRPr>
          </a:p>
          <a:p>
            <a:endParaRPr lang="en-GB" sz="3600" dirty="0">
              <a:solidFill>
                <a:srgbClr val="C00000"/>
              </a:solidFill>
              <a:latin typeface="Century Gothic"/>
              <a:cs typeface="Century Gothic"/>
            </a:endParaRPr>
          </a:p>
          <a:p>
            <a:pPr marL="0" indent="0" algn="ctr">
              <a:lnSpc>
                <a:spcPct val="150000"/>
              </a:lnSpc>
              <a:buNone/>
            </a:pPr>
            <a:r>
              <a:rPr lang="en-GB" b="1" dirty="0">
                <a:solidFill>
                  <a:srgbClr val="C00000"/>
                </a:solidFill>
                <a:latin typeface="Century Gothic"/>
                <a:cs typeface="Century Gothic"/>
                <a:sym typeface="Wingdings"/>
              </a:rPr>
              <a:t>2.4</a:t>
            </a:r>
            <a:r>
              <a:rPr lang="en-GB" sz="3200" b="1" dirty="0">
                <a:solidFill>
                  <a:srgbClr val="C00000"/>
                </a:solidFill>
                <a:latin typeface="Century Gothic"/>
                <a:cs typeface="Century Gothic"/>
                <a:sym typeface="Wingdings"/>
              </a:rPr>
              <a:t>   </a:t>
            </a:r>
            <a:r>
              <a:rPr lang="en-GB" b="1" dirty="0">
                <a:solidFill>
                  <a:srgbClr val="C00000"/>
                </a:solidFill>
                <a:latin typeface="Century Gothic"/>
                <a:cs typeface="Century Gothic"/>
                <a:sym typeface="Wingdings"/>
              </a:rPr>
              <a:t>RESULTATS DES ENTRETIENS AVEC LES ARTISANS ET </a:t>
            </a:r>
          </a:p>
          <a:p>
            <a:pPr marL="0" indent="0" algn="ctr">
              <a:lnSpc>
                <a:spcPct val="150000"/>
              </a:lnSpc>
              <a:buNone/>
            </a:pPr>
            <a:r>
              <a:rPr lang="en-GB" b="1" dirty="0">
                <a:solidFill>
                  <a:srgbClr val="C00000"/>
                </a:solidFill>
                <a:latin typeface="Century Gothic"/>
                <a:cs typeface="Century Gothic"/>
                <a:sym typeface="Wingdings"/>
              </a:rPr>
              <a:t>LES FEMMES ARTISANES</a:t>
            </a:r>
          </a:p>
        </p:txBody>
      </p:sp>
      <p:sp>
        <p:nvSpPr>
          <p:cNvPr id="5" name="Espace réservé du numéro de diapositive 4"/>
          <p:cNvSpPr>
            <a:spLocks noGrp="1"/>
          </p:cNvSpPr>
          <p:nvPr>
            <p:ph type="sldNum" sz="quarter" idx="4294967295"/>
          </p:nvPr>
        </p:nvSpPr>
        <p:spPr>
          <a:xfrm>
            <a:off x="10058400" y="6356350"/>
            <a:ext cx="2133600" cy="365125"/>
          </a:xfrm>
          <a:prstGeom prst="rect">
            <a:avLst/>
          </a:prstGeom>
        </p:spPr>
        <p:txBody>
          <a:bodyPr/>
          <a:lstStyle/>
          <a:p>
            <a:pPr>
              <a:defRPr/>
            </a:pPr>
            <a:fld id="{5DEF3350-74C6-4634-A694-E73D814C407F}" type="slidenum">
              <a:rPr lang="fr-FR" smtClean="0"/>
              <a:pPr>
                <a:defRPr/>
              </a:pPr>
              <a:t>33</a:t>
            </a:fld>
            <a:endParaRPr lang="fr-FR"/>
          </a:p>
        </p:txBody>
      </p:sp>
    </p:spTree>
    <p:extLst>
      <p:ext uri="{BB962C8B-B14F-4D97-AF65-F5344CB8AC3E}">
        <p14:creationId xmlns:p14="http://schemas.microsoft.com/office/powerpoint/2010/main" val="204397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3154146" y="478019"/>
            <a:ext cx="8275854"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400" b="1" dirty="0">
                <a:latin typeface="Arial" pitchFamily="34" charset="0"/>
                <a:ea typeface="Calibri" pitchFamily="34" charset="0"/>
                <a:cs typeface="Arial" pitchFamily="34" charset="0"/>
              </a:rPr>
              <a:t>Les Principaux problèmes au niveau de votre Activité en tant que artisans et femmes artisanes</a:t>
            </a:r>
            <a:endParaRPr lang="fr-FR" sz="800" dirty="0">
              <a:latin typeface="Arial" pitchFamily="34" charset="0"/>
              <a:cs typeface="Arial" pitchFamily="34" charset="0"/>
            </a:endParaRPr>
          </a:p>
          <a:p>
            <a:pPr eaLnBrk="0" fontAlgn="base" hangingPunct="0">
              <a:spcBef>
                <a:spcPct val="0"/>
              </a:spcBef>
              <a:spcAft>
                <a:spcPct val="0"/>
              </a:spcAft>
            </a:pPr>
            <a:endParaRPr lang="fr-FR" sz="2000" dirty="0">
              <a:latin typeface="Arial" pitchFamily="34" charset="0"/>
              <a:cs typeface="Arial"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827574382"/>
              </p:ext>
            </p:extLst>
          </p:nvPr>
        </p:nvGraphicFramePr>
        <p:xfrm>
          <a:off x="2917987" y="722483"/>
          <a:ext cx="6286544" cy="2857519"/>
        </p:xfrm>
        <a:graphic>
          <a:graphicData uri="http://schemas.openxmlformats.org/drawingml/2006/table">
            <a:tbl>
              <a:tblPr/>
              <a:tblGrid>
                <a:gridCol w="884919">
                  <a:extLst>
                    <a:ext uri="{9D8B030D-6E8A-4147-A177-3AD203B41FA5}">
                      <a16:colId xmlns:a16="http://schemas.microsoft.com/office/drawing/2014/main" xmlns="" val="20000"/>
                    </a:ext>
                  </a:extLst>
                </a:gridCol>
                <a:gridCol w="884919">
                  <a:extLst>
                    <a:ext uri="{9D8B030D-6E8A-4147-A177-3AD203B41FA5}">
                      <a16:colId xmlns:a16="http://schemas.microsoft.com/office/drawing/2014/main" xmlns="" val="20001"/>
                    </a:ext>
                  </a:extLst>
                </a:gridCol>
                <a:gridCol w="4516706">
                  <a:extLst>
                    <a:ext uri="{9D8B030D-6E8A-4147-A177-3AD203B41FA5}">
                      <a16:colId xmlns:a16="http://schemas.microsoft.com/office/drawing/2014/main" xmlns="" val="20002"/>
                    </a:ext>
                  </a:extLst>
                </a:gridCol>
              </a:tblGrid>
              <a:tr h="251424">
                <a:tc gridSpan="2">
                  <a:txBody>
                    <a:bodyPr/>
                    <a:lstStyle/>
                    <a:p>
                      <a:pPr>
                        <a:lnSpc>
                          <a:spcPct val="115000"/>
                        </a:lnSpc>
                        <a:spcAft>
                          <a:spcPts val="0"/>
                        </a:spcAft>
                      </a:pPr>
                      <a:endParaRPr lang="fr-FR" sz="1200" dirty="0">
                        <a:solidFill>
                          <a:srgbClr val="000000"/>
                        </a:solidFill>
                        <a:latin typeface="Arial"/>
                        <a:ea typeface="Times New Roman"/>
                        <a:cs typeface="Times New Roman"/>
                      </a:endParaRPr>
                    </a:p>
                  </a:txBody>
                  <a:tcPr marL="68580" marR="68580" marT="0" marB="0" anchor="ctr">
                    <a:lnL>
                      <a:noFill/>
                    </a:lnL>
                    <a:lnR>
                      <a:noFill/>
                    </a:lnR>
                    <a:lnT>
                      <a:noFill/>
                    </a:lnT>
                    <a:lnB>
                      <a:noFill/>
                    </a:lnB>
                  </a:tcPr>
                </a:tc>
                <a:tc hMerge="1">
                  <a:txBody>
                    <a:bodyPr/>
                    <a:lstStyle/>
                    <a:p>
                      <a:endParaRPr lang="fr-FR"/>
                    </a:p>
                  </a:txBody>
                  <a:tcPr/>
                </a:tc>
                <a:tc>
                  <a:txBody>
                    <a:bodyPr/>
                    <a:lstStyle/>
                    <a:p>
                      <a:pPr>
                        <a:lnSpc>
                          <a:spcPct val="115000"/>
                        </a:lnSpc>
                        <a:spcAft>
                          <a:spcPts val="1200"/>
                        </a:spcAft>
                      </a:pPr>
                      <a:endParaRPr lang="fr-FR" sz="1200">
                        <a:latin typeface="Times"/>
                        <a:ea typeface="ＭＳ 明朝"/>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30472">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a:solidFill>
                            <a:srgbClr val="000000"/>
                          </a:solidFill>
                          <a:latin typeface="Arial"/>
                          <a:ea typeface="Times New Roman"/>
                          <a:cs typeface="Times New Roman"/>
                        </a:rPr>
                        <a:t>1. Organisation des métiers de l'artisanat</a:t>
                      </a: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1"/>
                  </a:ext>
                </a:extLst>
              </a:tr>
              <a:tr h="419040">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dirty="0">
                          <a:latin typeface="Arial"/>
                          <a:ea typeface="Times New Roman"/>
                          <a:cs typeface="Times New Roman"/>
                        </a:rPr>
                        <a:t>2. Réhabilitation et mise à niveau des lieux de production, de vente et d’exposition</a:t>
                      </a:r>
                      <a:endParaRPr lang="fr-FR"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2"/>
                  </a:ext>
                </a:extLst>
              </a:tr>
              <a:tr h="406135">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a:solidFill>
                            <a:srgbClr val="000000"/>
                          </a:solidFill>
                          <a:latin typeface="Arial"/>
                          <a:ea typeface="Times New Roman"/>
                          <a:cs typeface="Times New Roman"/>
                        </a:rPr>
                        <a:t>3. Formation technique au niveau de la chaîne de valeur </a:t>
                      </a: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3"/>
                  </a:ext>
                </a:extLst>
              </a:tr>
              <a:tr h="419040">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a:latin typeface="Arial"/>
                          <a:ea typeface="Times New Roman"/>
                          <a:cs typeface="Times New Roman"/>
                        </a:rPr>
                        <a:t>4. Offrir l’accès au marché pour des produits d’artisanat avec des standards labélisés</a:t>
                      </a: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4"/>
                  </a:ext>
                </a:extLst>
              </a:tr>
              <a:tr h="230472">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dirty="0">
                          <a:solidFill>
                            <a:srgbClr val="000000"/>
                          </a:solidFill>
                          <a:latin typeface="Arial"/>
                          <a:ea typeface="Times New Roman"/>
                          <a:cs typeface="Times New Roman"/>
                        </a:rPr>
                        <a:t>5. Formation en design et innovation</a:t>
                      </a:r>
                      <a:endParaRPr lang="fr-FR"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5"/>
                  </a:ext>
                </a:extLst>
              </a:tr>
              <a:tr h="209520">
                <a:tc gridSpan="2">
                  <a:txBody>
                    <a:bodyPr/>
                    <a:lstStyle/>
                    <a:p>
                      <a:pPr>
                        <a:lnSpc>
                          <a:spcPct val="115000"/>
                        </a:lnSpc>
                        <a:spcAft>
                          <a:spcPts val="1200"/>
                        </a:spcAft>
                      </a:pPr>
                      <a:endParaRPr lang="fr-FR" sz="1000">
                        <a:latin typeface="Times"/>
                        <a:ea typeface="ＭＳ 明朝"/>
                        <a:cs typeface="Times New Roman"/>
                      </a:endParaRPr>
                    </a:p>
                  </a:txBody>
                  <a:tcPr marL="68580" marR="68580" marT="0" marB="0" anchor="ctr">
                    <a:lnL>
                      <a:noFill/>
                    </a:lnL>
                    <a:lnR>
                      <a:noFill/>
                    </a:lnR>
                    <a:lnT>
                      <a:noFill/>
                    </a:lnT>
                    <a:lnB>
                      <a:noFill/>
                    </a:lnB>
                  </a:tcPr>
                </a:tc>
                <a:tc hMerge="1">
                  <a:txBody>
                    <a:bodyPr/>
                    <a:lstStyle/>
                    <a:p>
                      <a:endParaRPr lang="fr-FR"/>
                    </a:p>
                  </a:txBody>
                  <a:tcPr/>
                </a:tc>
                <a:tc>
                  <a:txBody>
                    <a:bodyPr/>
                    <a:lstStyle/>
                    <a:p>
                      <a:pPr>
                        <a:lnSpc>
                          <a:spcPct val="115000"/>
                        </a:lnSpc>
                        <a:spcAft>
                          <a:spcPts val="1200"/>
                        </a:spcAft>
                      </a:pPr>
                      <a:endParaRPr lang="fr-FR" sz="1000">
                        <a:latin typeface="Times"/>
                        <a:ea typeface="ＭＳ 明朝"/>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30472">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a:latin typeface="Times"/>
                          <a:ea typeface="ＭＳ 明朝"/>
                          <a:cs typeface="Times New Roman"/>
                        </a:rPr>
                        <a:t>6. Modification et adaptation des produits aux tendances actuelles du marché</a:t>
                      </a: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7"/>
                  </a:ext>
                </a:extLst>
              </a:tr>
              <a:tr h="230472">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a:latin typeface="Arial"/>
                          <a:ea typeface="Times New Roman"/>
                          <a:cs typeface="Times New Roman"/>
                        </a:rPr>
                        <a:t>7. Améliorer les techniques de commercialisation et marketing</a:t>
                      </a: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8"/>
                  </a:ext>
                </a:extLst>
              </a:tr>
              <a:tr h="230472">
                <a:tc>
                  <a:txBody>
                    <a:bodyPr/>
                    <a:lstStyle/>
                    <a:p>
                      <a:pPr>
                        <a:lnSpc>
                          <a:spcPct val="115000"/>
                        </a:lnSpc>
                        <a:spcAft>
                          <a:spcPts val="1000"/>
                        </a:spcAft>
                      </a:pPr>
                      <a:r>
                        <a:rPr lang="fr-FR" sz="110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15000"/>
                        </a:lnSpc>
                        <a:spcAft>
                          <a:spcPts val="0"/>
                        </a:spcAft>
                      </a:pPr>
                      <a:r>
                        <a:rPr lang="fr-FR" sz="1000" dirty="0">
                          <a:latin typeface="Arial"/>
                          <a:ea typeface="Times New Roman"/>
                          <a:cs typeface="Times New Roman"/>
                        </a:rPr>
                        <a:t>8. Formation en développement personnel et entreprenariat</a:t>
                      </a:r>
                      <a:endParaRPr lang="fr-FR"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fr-FR"/>
                    </a:p>
                  </a:txBody>
                  <a:tcPr/>
                </a:tc>
                <a:extLst>
                  <a:ext uri="{0D108BD9-81ED-4DB2-BD59-A6C34878D82A}">
                    <a16:rowId xmlns:a16="http://schemas.microsoft.com/office/drawing/2014/main" xmlns="" val="10009"/>
                  </a:ext>
                </a:extLst>
              </a:tr>
            </a:tbl>
          </a:graphicData>
        </a:graphic>
      </p:graphicFrame>
      <p:sp>
        <p:nvSpPr>
          <p:cNvPr id="35842" name="Rectangle 2"/>
          <p:cNvSpPr>
            <a:spLocks noChangeArrowheads="1"/>
          </p:cNvSpPr>
          <p:nvPr/>
        </p:nvSpPr>
        <p:spPr bwMode="auto">
          <a:xfrm>
            <a:off x="3074023" y="3824466"/>
            <a:ext cx="7786742"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latin typeface="Arial" pitchFamily="34" charset="0"/>
                <a:ea typeface="Calibri" pitchFamily="34" charset="0"/>
                <a:cs typeface="Arial" pitchFamily="34" charset="0"/>
              </a:rPr>
              <a:t>Actions à mettre en œuvre et des mesures à prendre à court terme pour renforcer votre statut</a:t>
            </a:r>
            <a:endParaRPr lang="fr-FR" sz="700" dirty="0">
              <a:latin typeface="Arial" pitchFamily="34" charset="0"/>
              <a:cs typeface="Arial" pitchFamily="34" charset="0"/>
            </a:endParaRPr>
          </a:p>
          <a:p>
            <a:pPr eaLnBrk="0" fontAlgn="base" hangingPunct="0">
              <a:spcBef>
                <a:spcPct val="0"/>
              </a:spcBef>
              <a:spcAft>
                <a:spcPct val="0"/>
              </a:spcAft>
            </a:pPr>
            <a:endParaRPr lang="fr-FR" dirty="0">
              <a:latin typeface="Arial" pitchFamily="34" charset="0"/>
              <a:cs typeface="Arial" pitchFamily="34" charset="0"/>
            </a:endParaRPr>
          </a:p>
        </p:txBody>
      </p:sp>
      <p:sp>
        <p:nvSpPr>
          <p:cNvPr id="35843" name="Rectangle 3"/>
          <p:cNvSpPr>
            <a:spLocks noChangeArrowheads="1"/>
          </p:cNvSpPr>
          <p:nvPr/>
        </p:nvSpPr>
        <p:spPr bwMode="auto">
          <a:xfrm>
            <a:off x="2104437" y="4750464"/>
            <a:ext cx="321471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latin typeface="Arial" pitchFamily="34" charset="0"/>
                <a:ea typeface="Calibri" pitchFamily="34" charset="0"/>
                <a:cs typeface="Arial" pitchFamily="34" charset="0"/>
              </a:rPr>
              <a:t>Améliorer le niveau de production</a:t>
            </a:r>
            <a:endParaRPr lang="fr-FR" dirty="0">
              <a:latin typeface="Arial" pitchFamily="34" charset="0"/>
              <a:cs typeface="Arial" pitchFamily="34" charset="0"/>
            </a:endParaRPr>
          </a:p>
        </p:txBody>
      </p:sp>
      <p:pic>
        <p:nvPicPr>
          <p:cNvPr id="35845" name="Picture 5"/>
          <p:cNvPicPr>
            <a:picLocks noChangeAspect="1" noChangeArrowheads="1"/>
          </p:cNvPicPr>
          <p:nvPr/>
        </p:nvPicPr>
        <p:blipFill>
          <a:blip r:embed="rId2" cstate="print"/>
          <a:srcRect/>
          <a:stretch>
            <a:fillRect/>
          </a:stretch>
        </p:blipFill>
        <p:spPr bwMode="auto">
          <a:xfrm>
            <a:off x="5025269" y="4100635"/>
            <a:ext cx="3643338" cy="2119317"/>
          </a:xfrm>
          <a:prstGeom prst="rect">
            <a:avLst/>
          </a:prstGeom>
          <a:noFill/>
          <a:ln w="9525">
            <a:noFill/>
            <a:miter lim="800000"/>
            <a:headEnd/>
            <a:tailEnd/>
          </a:ln>
          <a:effectLst/>
        </p:spPr>
      </p:pic>
    </p:spTree>
    <p:extLst>
      <p:ext uri="{BB962C8B-B14F-4D97-AF65-F5344CB8AC3E}">
        <p14:creationId xmlns:p14="http://schemas.microsoft.com/office/powerpoint/2010/main" val="1146886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4283420" y="241743"/>
            <a:ext cx="578647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400" b="1" dirty="0">
                <a:latin typeface="Arial" pitchFamily="34" charset="0"/>
                <a:ea typeface="Calibri" pitchFamily="34" charset="0"/>
                <a:cs typeface="Arial" pitchFamily="34" charset="0"/>
              </a:rPr>
              <a:t>Améliorer les techniques de commercialisation</a:t>
            </a:r>
            <a:endParaRPr lang="fr-FR" sz="2000" dirty="0">
              <a:latin typeface="Arial" pitchFamily="34" charset="0"/>
              <a:cs typeface="Arial" pitchFamily="34" charset="0"/>
            </a:endParaRPr>
          </a:p>
        </p:txBody>
      </p:sp>
      <p:pic>
        <p:nvPicPr>
          <p:cNvPr id="82946" name="Picture 2"/>
          <p:cNvPicPr>
            <a:picLocks noChangeAspect="1" noChangeArrowheads="1"/>
          </p:cNvPicPr>
          <p:nvPr/>
        </p:nvPicPr>
        <p:blipFill>
          <a:blip r:embed="rId2" cstate="print"/>
          <a:srcRect/>
          <a:stretch>
            <a:fillRect/>
          </a:stretch>
        </p:blipFill>
        <p:spPr bwMode="auto">
          <a:xfrm>
            <a:off x="4043067" y="607289"/>
            <a:ext cx="4500594" cy="2531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2947" name="Rectangle 3"/>
          <p:cNvSpPr>
            <a:spLocks noChangeArrowheads="1"/>
          </p:cNvSpPr>
          <p:nvPr/>
        </p:nvSpPr>
        <p:spPr bwMode="auto">
          <a:xfrm>
            <a:off x="3418334" y="3390357"/>
            <a:ext cx="7143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latin typeface="Arial" pitchFamily="34" charset="0"/>
                <a:ea typeface="Calibri" pitchFamily="34" charset="0"/>
                <a:cs typeface="Arial" pitchFamily="34" charset="0"/>
              </a:rPr>
              <a:t>85% des répondants accordent la priorité à l’amélioration des techniques de commercialisation</a:t>
            </a:r>
            <a:endParaRPr lang="fr-FR" b="1" dirty="0">
              <a:latin typeface="Arial" pitchFamily="34" charset="0"/>
              <a:cs typeface="Arial" pitchFamily="34" charset="0"/>
            </a:endParaRPr>
          </a:p>
        </p:txBody>
      </p:sp>
      <p:sp>
        <p:nvSpPr>
          <p:cNvPr id="82948" name="Rectangle 4"/>
          <p:cNvSpPr>
            <a:spLocks noChangeArrowheads="1"/>
          </p:cNvSpPr>
          <p:nvPr/>
        </p:nvSpPr>
        <p:spPr bwMode="auto">
          <a:xfrm>
            <a:off x="4275590" y="3877034"/>
            <a:ext cx="62865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latin typeface="Arial" pitchFamily="34" charset="0"/>
                <a:ea typeface="Calibri" pitchFamily="34" charset="0"/>
                <a:cs typeface="Arial" pitchFamily="34" charset="0"/>
              </a:rPr>
              <a:t>Améliorer l'hygiène et les conditions de sécurité</a:t>
            </a:r>
            <a:endParaRPr lang="fr-FR" dirty="0">
              <a:latin typeface="Arial" pitchFamily="34" charset="0"/>
              <a:cs typeface="Arial" pitchFamily="34" charset="0"/>
            </a:endParaRPr>
          </a:p>
        </p:txBody>
      </p:sp>
      <p:graphicFrame>
        <p:nvGraphicFramePr>
          <p:cNvPr id="7" name="Graphique 6"/>
          <p:cNvGraphicFramePr/>
          <p:nvPr>
            <p:extLst>
              <p:ext uri="{D42A27DB-BD31-4B8C-83A1-F6EECF244321}">
                <p14:modId xmlns:p14="http://schemas.microsoft.com/office/powerpoint/2010/main" val="1520848989"/>
              </p:ext>
            </p:extLst>
          </p:nvPr>
        </p:nvGraphicFramePr>
        <p:xfrm>
          <a:off x="3900191" y="3816551"/>
          <a:ext cx="4643470" cy="2587623"/>
        </p:xfrm>
        <a:graphic>
          <a:graphicData uri="http://schemas.openxmlformats.org/drawingml/2006/chart">
            <c:chart xmlns:c="http://schemas.openxmlformats.org/drawingml/2006/chart" xmlns:r="http://schemas.openxmlformats.org/officeDocument/2006/relationships" r:id="rId3"/>
          </a:graphicData>
        </a:graphic>
      </p:graphicFrame>
      <p:sp>
        <p:nvSpPr>
          <p:cNvPr id="82949" name="Rectangle 5"/>
          <p:cNvSpPr>
            <a:spLocks noChangeArrowheads="1"/>
          </p:cNvSpPr>
          <p:nvPr/>
        </p:nvSpPr>
        <p:spPr bwMode="auto">
          <a:xfrm>
            <a:off x="2452662" y="6400800"/>
            <a:ext cx="678661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dirty="0">
                <a:latin typeface="Arial" pitchFamily="34" charset="0"/>
                <a:ea typeface="Calibri" pitchFamily="34" charset="0"/>
                <a:cs typeface="Arial" pitchFamily="34" charset="0"/>
              </a:rPr>
              <a:t>71.40%  des répondants sont pour l’amélioration de l'hygiène et les conditions de sécurité</a:t>
            </a:r>
            <a:endParaRPr lang="fr-FR" sz="700" dirty="0">
              <a:latin typeface="Arial" pitchFamily="34" charset="0"/>
              <a:cs typeface="Arial" pitchFamily="34" charset="0"/>
            </a:endParaRPr>
          </a:p>
          <a:p>
            <a:pPr eaLnBrk="0" fontAlgn="base" hangingPunct="0">
              <a:spcBef>
                <a:spcPct val="0"/>
              </a:spcBef>
              <a:spcAft>
                <a:spcPct val="0"/>
              </a:spcAft>
            </a:pPr>
            <a:endParaRPr lang="fr-FR" dirty="0">
              <a:latin typeface="Arial" pitchFamily="34" charset="0"/>
              <a:cs typeface="Arial" pitchFamily="34" charset="0"/>
            </a:endParaRPr>
          </a:p>
        </p:txBody>
      </p:sp>
    </p:spTree>
    <p:extLst>
      <p:ext uri="{BB962C8B-B14F-4D97-AF65-F5344CB8AC3E}">
        <p14:creationId xmlns:p14="http://schemas.microsoft.com/office/powerpoint/2010/main" val="3472600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3512734" y="285728"/>
            <a:ext cx="692948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latin typeface="Arial" pitchFamily="34" charset="0"/>
                <a:ea typeface="Calibri" pitchFamily="34" charset="0"/>
                <a:cs typeface="Arial" pitchFamily="34" charset="0"/>
              </a:rPr>
              <a:t>Offrir l’accès du marché pour les produits d’artisanats avec des standards labélisées</a:t>
            </a:r>
            <a:endParaRPr lang="fr-FR" dirty="0">
              <a:latin typeface="Arial" pitchFamily="34" charset="0"/>
              <a:cs typeface="Arial" pitchFamily="34" charset="0"/>
            </a:endParaRPr>
          </a:p>
        </p:txBody>
      </p:sp>
      <p:graphicFrame>
        <p:nvGraphicFramePr>
          <p:cNvPr id="3" name="Graphique 2"/>
          <p:cNvGraphicFramePr/>
          <p:nvPr>
            <p:extLst>
              <p:ext uri="{D42A27DB-BD31-4B8C-83A1-F6EECF244321}">
                <p14:modId xmlns:p14="http://schemas.microsoft.com/office/powerpoint/2010/main" val="2162365581"/>
              </p:ext>
            </p:extLst>
          </p:nvPr>
        </p:nvGraphicFramePr>
        <p:xfrm>
          <a:off x="3309919" y="285728"/>
          <a:ext cx="5078095" cy="3126740"/>
        </p:xfrm>
        <a:graphic>
          <a:graphicData uri="http://schemas.openxmlformats.org/drawingml/2006/chart">
            <c:chart xmlns:c="http://schemas.openxmlformats.org/drawingml/2006/chart" xmlns:r="http://schemas.openxmlformats.org/officeDocument/2006/relationships" r:id="rId2"/>
          </a:graphicData>
        </a:graphic>
      </p:graphicFrame>
      <p:sp>
        <p:nvSpPr>
          <p:cNvPr id="81922" name="Rectangle 2"/>
          <p:cNvSpPr>
            <a:spLocks noChangeArrowheads="1"/>
          </p:cNvSpPr>
          <p:nvPr/>
        </p:nvSpPr>
        <p:spPr bwMode="auto">
          <a:xfrm>
            <a:off x="2240026" y="2786337"/>
            <a:ext cx="828680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dirty="0">
                <a:latin typeface="Arial" pitchFamily="34" charset="0"/>
                <a:ea typeface="Calibri" pitchFamily="34" charset="0"/>
                <a:cs typeface="Arial" pitchFamily="34" charset="0"/>
              </a:rPr>
              <a:t>Plus de la moitié des répondants 57%  pensent qu’il faudrait offrir l’accès du marché pour les produits d’artisanats avec des standards labélisées dans le cadre de la PIA</a:t>
            </a:r>
            <a:endParaRPr lang="fr-FR" dirty="0">
              <a:latin typeface="Arial" pitchFamily="34" charset="0"/>
              <a:cs typeface="Arial" pitchFamily="34" charset="0"/>
            </a:endParaRPr>
          </a:p>
        </p:txBody>
      </p:sp>
      <p:sp>
        <p:nvSpPr>
          <p:cNvPr id="81923" name="Rectangle 3"/>
          <p:cNvSpPr>
            <a:spLocks noChangeArrowheads="1"/>
          </p:cNvSpPr>
          <p:nvPr/>
        </p:nvSpPr>
        <p:spPr bwMode="auto">
          <a:xfrm>
            <a:off x="4024298" y="3442155"/>
            <a:ext cx="571504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latin typeface="Arial" pitchFamily="34" charset="0"/>
                <a:ea typeface="Calibri" pitchFamily="34" charset="0"/>
                <a:cs typeface="Arial" pitchFamily="34" charset="0"/>
              </a:rPr>
              <a:t>Créer des lieux de production, de vente et d'exportation</a:t>
            </a:r>
            <a:endParaRPr lang="fr-FR" dirty="0">
              <a:latin typeface="Arial" pitchFamily="34" charset="0"/>
              <a:cs typeface="Arial" pitchFamily="34" charset="0"/>
            </a:endParaRPr>
          </a:p>
        </p:txBody>
      </p:sp>
      <p:graphicFrame>
        <p:nvGraphicFramePr>
          <p:cNvPr id="6" name="Graphique 5"/>
          <p:cNvGraphicFramePr/>
          <p:nvPr>
            <p:extLst>
              <p:ext uri="{D42A27DB-BD31-4B8C-83A1-F6EECF244321}">
                <p14:modId xmlns:p14="http://schemas.microsoft.com/office/powerpoint/2010/main" val="545507557"/>
              </p:ext>
            </p:extLst>
          </p:nvPr>
        </p:nvGraphicFramePr>
        <p:xfrm>
          <a:off x="3604637" y="3442155"/>
          <a:ext cx="4884940" cy="2893459"/>
        </p:xfrm>
        <a:graphic>
          <a:graphicData uri="http://schemas.openxmlformats.org/drawingml/2006/chart">
            <c:chart xmlns:c="http://schemas.openxmlformats.org/drawingml/2006/chart" xmlns:r="http://schemas.openxmlformats.org/officeDocument/2006/relationships" r:id="rId3"/>
          </a:graphicData>
        </a:graphic>
      </p:graphicFrame>
      <p:sp>
        <p:nvSpPr>
          <p:cNvPr id="81924" name="Rectangle 4"/>
          <p:cNvSpPr>
            <a:spLocks noChangeArrowheads="1"/>
          </p:cNvSpPr>
          <p:nvPr/>
        </p:nvSpPr>
        <p:spPr bwMode="auto">
          <a:xfrm>
            <a:off x="1952596" y="6233744"/>
            <a:ext cx="778674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dirty="0" smtClean="0">
                <a:latin typeface="Arial" pitchFamily="34" charset="0"/>
                <a:ea typeface="Calibri" pitchFamily="34" charset="0"/>
                <a:cs typeface="Arial" pitchFamily="34" charset="0"/>
              </a:rPr>
              <a:t>.</a:t>
            </a:r>
            <a:endParaRPr lang="fr-FR" dirty="0">
              <a:latin typeface="Arial" pitchFamily="34" charset="0"/>
              <a:cs typeface="Arial" pitchFamily="34" charset="0"/>
            </a:endParaRPr>
          </a:p>
        </p:txBody>
      </p:sp>
    </p:spTree>
    <p:extLst>
      <p:ext uri="{BB962C8B-B14F-4D97-AF65-F5344CB8AC3E}">
        <p14:creationId xmlns:p14="http://schemas.microsoft.com/office/powerpoint/2010/main" val="1240644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729366" y="148498"/>
            <a:ext cx="8359975" cy="3293193"/>
          </a:xfrm>
          <a:prstGeom prst="rect">
            <a:avLst/>
          </a:prstGeom>
          <a:noFill/>
        </p:spPr>
        <p:txBody>
          <a:bodyPr wrap="square" lIns="91424" tIns="45712" rIns="91424" bIns="45712" rtlCol="0">
            <a:spAutoFit/>
          </a:bodyPr>
          <a:lstStyle/>
          <a:p>
            <a:pPr algn="just" eaLnBrk="0" hangingPunct="0"/>
            <a:endParaRPr lang="fr-FR" sz="2900" b="1" i="1" dirty="0">
              <a:solidFill>
                <a:srgbClr val="695185"/>
              </a:solidFill>
              <a:latin typeface="Times New Roman" pitchFamily="18" charset="0"/>
              <a:cs typeface="Times New Roman" pitchFamily="18" charset="0"/>
              <a:sym typeface="Wingdings"/>
            </a:endParaRPr>
          </a:p>
          <a:p>
            <a:pPr algn="ctr" eaLnBrk="0" hangingPunct="0"/>
            <a:r>
              <a:rPr lang="fr-FR" sz="2400" b="1" dirty="0">
                <a:solidFill>
                  <a:srgbClr val="0070C0"/>
                </a:solidFill>
              </a:rPr>
              <a:t>Vision des </a:t>
            </a:r>
            <a:r>
              <a:rPr lang="fr-FR" sz="2400" dirty="0">
                <a:solidFill>
                  <a:srgbClr val="0070C0"/>
                </a:solidFill>
              </a:rPr>
              <a:t>Artisans et femmes artisanes</a:t>
            </a:r>
          </a:p>
          <a:p>
            <a:pPr algn="ctr" eaLnBrk="0" hangingPunct="0"/>
            <a:r>
              <a:rPr lang="fr-FR" sz="2400" dirty="0">
                <a:solidFill>
                  <a:srgbClr val="0070C0"/>
                </a:solidFill>
              </a:rPr>
              <a:t>Modes</a:t>
            </a:r>
            <a:r>
              <a:rPr lang="fr-FR" sz="2400" b="1" dirty="0">
                <a:solidFill>
                  <a:srgbClr val="0070C0"/>
                </a:solidFill>
              </a:rPr>
              <a:t> d'organisation de la PIA </a:t>
            </a:r>
            <a:endParaRPr lang="fr-FR" sz="2400" b="1" i="1" dirty="0">
              <a:solidFill>
                <a:srgbClr val="0070C0"/>
              </a:solidFill>
              <a:latin typeface="Times New Roman" pitchFamily="18" charset="0"/>
              <a:cs typeface="Times New Roman" pitchFamily="18" charset="0"/>
              <a:sym typeface="Wingdings"/>
            </a:endParaRPr>
          </a:p>
          <a:p>
            <a:pPr eaLnBrk="0" hangingPunct="0"/>
            <a:endParaRPr lang="fr-FR" sz="2400" b="1" i="1" dirty="0">
              <a:solidFill>
                <a:srgbClr val="695185"/>
              </a:solidFill>
              <a:latin typeface="Times New Roman" pitchFamily="18" charset="0"/>
              <a:cs typeface="Times New Roman" pitchFamily="18" charset="0"/>
              <a:sym typeface="Wingdings"/>
            </a:endParaRPr>
          </a:p>
          <a:p>
            <a:pPr algn="just" eaLnBrk="0" hangingPunct="0"/>
            <a:r>
              <a:rPr lang="fr-FR" sz="2000" dirty="0">
                <a:latin typeface="Arial" pitchFamily="34" charset="0"/>
                <a:ea typeface="Calibri" pitchFamily="34" charset="0"/>
                <a:cs typeface="Arial" pitchFamily="34" charset="0"/>
                <a:sym typeface="Wingdings"/>
              </a:rPr>
              <a:t>A votre avis, quelle est la forme d’organisation et de gestion à retenir?</a:t>
            </a:r>
          </a:p>
          <a:p>
            <a:pPr algn="just" eaLnBrk="0" hangingPunct="0"/>
            <a:endParaRPr lang="fr-FR" sz="2900" b="1" i="1" dirty="0">
              <a:solidFill>
                <a:srgbClr val="695185"/>
              </a:solidFill>
              <a:latin typeface="Times New Roman" pitchFamily="18" charset="0"/>
              <a:cs typeface="Times New Roman" pitchFamily="18" charset="0"/>
              <a:sym typeface="Wingdings"/>
            </a:endParaRPr>
          </a:p>
          <a:p>
            <a:pPr algn="just" eaLnBrk="0" hangingPunct="0"/>
            <a:endParaRPr lang="fr-FR" sz="2900" b="1" i="1" dirty="0">
              <a:solidFill>
                <a:srgbClr val="695185"/>
              </a:solidFill>
              <a:latin typeface="Times New Roman" pitchFamily="18" charset="0"/>
              <a:cs typeface="Times New Roman" pitchFamily="18" charset="0"/>
              <a:sym typeface="Wingdings"/>
            </a:endParaRPr>
          </a:p>
          <a:p>
            <a:pPr algn="just" eaLnBrk="0" hangingPunct="0"/>
            <a:endParaRPr lang="fr-FR" sz="2900" b="1" i="1" dirty="0">
              <a:solidFill>
                <a:srgbClr val="695185"/>
              </a:solidFill>
              <a:latin typeface="Times New Roman" pitchFamily="18" charset="0"/>
              <a:cs typeface="Times New Roman" pitchFamily="18" charset="0"/>
            </a:endParaRPr>
          </a:p>
        </p:txBody>
      </p:sp>
      <p:sp>
        <p:nvSpPr>
          <p:cNvPr id="5" name="ZoneTexte 4"/>
          <p:cNvSpPr txBox="1"/>
          <p:nvPr/>
        </p:nvSpPr>
        <p:spPr>
          <a:xfrm>
            <a:off x="2529430" y="2768523"/>
            <a:ext cx="7646454" cy="1154146"/>
          </a:xfrm>
          <a:prstGeom prst="rect">
            <a:avLst/>
          </a:prstGeom>
          <a:noFill/>
        </p:spPr>
        <p:txBody>
          <a:bodyPr wrap="square" lIns="91424" tIns="45712" rIns="91424" bIns="45712" rtlCol="0">
            <a:spAutoFit/>
          </a:bodyPr>
          <a:lstStyle/>
          <a:p>
            <a:pPr algn="just" eaLnBrk="0" hangingPunct="0"/>
            <a:endParaRPr lang="fr-FR" sz="2900" b="1" dirty="0">
              <a:solidFill>
                <a:srgbClr val="5B89C1"/>
              </a:solidFill>
              <a:latin typeface="Times New Roman" pitchFamily="18" charset="0"/>
              <a:cs typeface="Times New Roman" pitchFamily="18" charset="0"/>
              <a:sym typeface="Wingdings"/>
            </a:endParaRPr>
          </a:p>
          <a:p>
            <a:pPr marL="342900" indent="-342900" algn="just" eaLnBrk="0" hangingPunct="0">
              <a:buFont typeface="Arial"/>
              <a:buChar char="•"/>
            </a:pPr>
            <a:r>
              <a:rPr lang="fr-FR" sz="2000" dirty="0">
                <a:solidFill>
                  <a:srgbClr val="000000"/>
                </a:solidFill>
                <a:latin typeface="Arial" pitchFamily="34" charset="0"/>
                <a:ea typeface="Calibri" pitchFamily="34" charset="0"/>
                <a:cs typeface="Arial" pitchFamily="34" charset="0"/>
                <a:sym typeface="Wingdings"/>
              </a:rPr>
              <a:t>Partenariat public et privé avec une autonomie de gestion administrative, financière et commercial</a:t>
            </a:r>
          </a:p>
        </p:txBody>
      </p:sp>
      <p:sp>
        <p:nvSpPr>
          <p:cNvPr id="9" name="ZoneTexte 8"/>
          <p:cNvSpPr txBox="1"/>
          <p:nvPr/>
        </p:nvSpPr>
        <p:spPr>
          <a:xfrm>
            <a:off x="2529430" y="4582889"/>
            <a:ext cx="7646454" cy="400093"/>
          </a:xfrm>
          <a:prstGeom prst="rect">
            <a:avLst/>
          </a:prstGeom>
          <a:noFill/>
        </p:spPr>
        <p:txBody>
          <a:bodyPr wrap="square" lIns="91424" tIns="45712" rIns="91424" bIns="45712" rtlCol="0">
            <a:spAutoFit/>
          </a:bodyPr>
          <a:lstStyle/>
          <a:p>
            <a:pPr marL="342900" indent="-342900" algn="just" eaLnBrk="0" hangingPunct="0">
              <a:buFont typeface="Arial"/>
              <a:buChar char="•"/>
            </a:pPr>
            <a:r>
              <a:rPr lang="fr-FR" sz="2000" dirty="0">
                <a:latin typeface="Arial" pitchFamily="34" charset="0"/>
                <a:ea typeface="Calibri" pitchFamily="34" charset="0"/>
                <a:cs typeface="Arial" pitchFamily="34" charset="0"/>
                <a:sym typeface="Wingdings"/>
              </a:rPr>
              <a:t>L’ Etat reste l’acteur équitable qui défend nos intérêts</a:t>
            </a:r>
          </a:p>
        </p:txBody>
      </p:sp>
    </p:spTree>
    <p:extLst>
      <p:ext uri="{BB962C8B-B14F-4D97-AF65-F5344CB8AC3E}">
        <p14:creationId xmlns:p14="http://schemas.microsoft.com/office/powerpoint/2010/main" val="2956402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77712" y="1359049"/>
            <a:ext cx="8676456" cy="1800477"/>
          </a:xfrm>
          <a:prstGeom prst="rect">
            <a:avLst/>
          </a:prstGeom>
          <a:noFill/>
        </p:spPr>
        <p:txBody>
          <a:bodyPr wrap="square" lIns="91424" tIns="45712" rIns="91424" bIns="45712" rtlCol="0">
            <a:spAutoFit/>
          </a:bodyPr>
          <a:lstStyle/>
          <a:p>
            <a:pPr algn="just">
              <a:buSzPct val="104000"/>
              <a:defRPr/>
            </a:pPr>
            <a:endParaRPr lang="fr-FR" sz="2900" b="1" dirty="0">
              <a:solidFill>
                <a:srgbClr val="5B89C1"/>
              </a:solidFill>
              <a:latin typeface="Times New Roman" pitchFamily="18" charset="0"/>
              <a:cs typeface="Times New Roman" pitchFamily="18" charset="0"/>
              <a:sym typeface="Wingdings"/>
            </a:endParaRPr>
          </a:p>
          <a:p>
            <a:pPr algn="just">
              <a:buSzPct val="104000"/>
              <a:defRPr/>
            </a:pPr>
            <a:r>
              <a:rPr lang="fr-FR" sz="2000" b="1" dirty="0">
                <a:latin typeface="Times New Roman" pitchFamily="18" charset="0"/>
                <a:cs typeface="Times New Roman" pitchFamily="18" charset="0"/>
                <a:sym typeface="Wingdings"/>
              </a:rPr>
              <a:t>                          Quatre principaux critères devraient être respectés :</a:t>
            </a:r>
          </a:p>
          <a:p>
            <a:pPr>
              <a:buSzPct val="104000"/>
              <a:defRPr/>
            </a:pPr>
            <a:endParaRPr lang="fr-FR" sz="2900" b="1" dirty="0">
              <a:solidFill>
                <a:srgbClr val="5B89C1"/>
              </a:solidFill>
              <a:latin typeface="Times New Roman" pitchFamily="18" charset="0"/>
              <a:cs typeface="Times New Roman" pitchFamily="18" charset="0"/>
              <a:sym typeface="Wingdings"/>
            </a:endParaRPr>
          </a:p>
          <a:p>
            <a:pPr>
              <a:buSzPct val="104000"/>
              <a:defRPr/>
            </a:pPr>
            <a:endParaRPr lang="fr-FR" sz="2900" b="1" dirty="0">
              <a:solidFill>
                <a:srgbClr val="5B89C1"/>
              </a:solidFill>
              <a:latin typeface="Times New Roman" pitchFamily="18" charset="0"/>
              <a:cs typeface="Times New Roman" pitchFamily="18" charset="0"/>
            </a:endParaRPr>
          </a:p>
        </p:txBody>
      </p:sp>
      <p:sp>
        <p:nvSpPr>
          <p:cNvPr id="8" name="ZoneTexte 7"/>
          <p:cNvSpPr txBox="1"/>
          <p:nvPr/>
        </p:nvSpPr>
        <p:spPr>
          <a:xfrm>
            <a:off x="2234368" y="2675612"/>
            <a:ext cx="7883116" cy="830981"/>
          </a:xfrm>
          <a:prstGeom prst="rect">
            <a:avLst/>
          </a:prstGeom>
          <a:noFill/>
        </p:spPr>
        <p:txBody>
          <a:bodyPr wrap="square" lIns="91424" tIns="45712" rIns="91424" bIns="45712" rtlCol="0">
            <a:spAutoFit/>
          </a:bodyPr>
          <a:lstStyle/>
          <a:p>
            <a:pPr marL="50198" indent="-50198">
              <a:buSzPct val="104000"/>
              <a:defRPr/>
            </a:pPr>
            <a:endParaRPr lang="fr-FR" sz="2400" b="1" dirty="0">
              <a:latin typeface="Times New Roman" pitchFamily="18" charset="0"/>
              <a:cs typeface="Times New Roman" pitchFamily="18" charset="0"/>
              <a:sym typeface="Wingdings"/>
            </a:endParaRPr>
          </a:p>
          <a:p>
            <a:pPr marL="50198" indent="-50198">
              <a:buSzPct val="104000"/>
              <a:defRPr/>
            </a:pPr>
            <a:r>
              <a:rPr lang="fr-FR" sz="2400" b="1" dirty="0">
                <a:latin typeface="Times New Roman" pitchFamily="18" charset="0"/>
                <a:cs typeface="Times New Roman" pitchFamily="18" charset="0"/>
                <a:sym typeface="Wingdings"/>
              </a:rPr>
              <a:t>2. </a:t>
            </a:r>
            <a:r>
              <a:rPr lang="fr-FR" sz="2400" dirty="0">
                <a:latin typeface="Times New Roman" pitchFamily="18" charset="0"/>
                <a:cs typeface="Times New Roman" pitchFamily="18" charset="0"/>
                <a:sym typeface="Wingdings"/>
              </a:rPr>
              <a:t>La bonne gouvernance	</a:t>
            </a:r>
          </a:p>
        </p:txBody>
      </p:sp>
      <p:sp>
        <p:nvSpPr>
          <p:cNvPr id="5" name="ZoneTexte 4"/>
          <p:cNvSpPr txBox="1"/>
          <p:nvPr/>
        </p:nvSpPr>
        <p:spPr>
          <a:xfrm>
            <a:off x="2838252" y="687783"/>
            <a:ext cx="8359259" cy="1184924"/>
          </a:xfrm>
          <a:prstGeom prst="rect">
            <a:avLst/>
          </a:prstGeom>
          <a:noFill/>
        </p:spPr>
        <p:txBody>
          <a:bodyPr wrap="square" lIns="91424" tIns="45712" rIns="91424" bIns="45712" rtlCol="0">
            <a:spAutoFit/>
          </a:bodyPr>
          <a:lstStyle/>
          <a:p>
            <a:pPr algn="ctr">
              <a:defRPr/>
            </a:pPr>
            <a:r>
              <a:rPr lang="fr-FR" sz="3100" b="1" dirty="0">
                <a:solidFill>
                  <a:srgbClr val="0070C0"/>
                </a:solidFill>
                <a:latin typeface="Times New Roman" pitchFamily="18" charset="0"/>
                <a:cs typeface="Times New Roman" pitchFamily="18" charset="0"/>
              </a:rPr>
              <a:t> </a:t>
            </a:r>
            <a:r>
              <a:rPr lang="fr-FR" sz="2000" b="1" dirty="0">
                <a:solidFill>
                  <a:srgbClr val="0070C0"/>
                </a:solidFill>
                <a:latin typeface="Times New Roman" pitchFamily="18" charset="0"/>
                <a:cs typeface="Times New Roman" pitchFamily="18" charset="0"/>
              </a:rPr>
              <a:t>Les principes de base à respecter pour </a:t>
            </a:r>
          </a:p>
          <a:p>
            <a:pPr algn="ctr">
              <a:defRPr/>
            </a:pPr>
            <a:r>
              <a:rPr lang="fr-FR" sz="2000" b="1" dirty="0">
                <a:solidFill>
                  <a:srgbClr val="0070C0"/>
                </a:solidFill>
                <a:latin typeface="Times New Roman" pitchFamily="18" charset="0"/>
                <a:cs typeface="Times New Roman" pitchFamily="18" charset="0"/>
              </a:rPr>
              <a:t>le mode d’organisation et de gestion de la plateforme Innovation Artisanat</a:t>
            </a:r>
          </a:p>
          <a:p>
            <a:pPr algn="ctr">
              <a:defRPr/>
            </a:pPr>
            <a:endParaRPr lang="fr-FR" sz="2000" b="1" dirty="0">
              <a:solidFill>
                <a:srgbClr val="0070C0"/>
              </a:solidFill>
              <a:latin typeface="Times New Roman" pitchFamily="18" charset="0"/>
              <a:cs typeface="Times New Roman" pitchFamily="18" charset="0"/>
            </a:endParaRPr>
          </a:p>
        </p:txBody>
      </p:sp>
      <p:sp>
        <p:nvSpPr>
          <p:cNvPr id="9" name="ZoneTexte 8"/>
          <p:cNvSpPr txBox="1"/>
          <p:nvPr/>
        </p:nvSpPr>
        <p:spPr>
          <a:xfrm>
            <a:off x="2234369" y="1938526"/>
            <a:ext cx="6158077" cy="830981"/>
          </a:xfrm>
          <a:prstGeom prst="rect">
            <a:avLst/>
          </a:prstGeom>
          <a:noFill/>
        </p:spPr>
        <p:txBody>
          <a:bodyPr wrap="square" lIns="91424" tIns="45712" rIns="91424" bIns="45712" rtlCol="0">
            <a:spAutoFit/>
          </a:bodyPr>
          <a:lstStyle/>
          <a:p>
            <a:pPr marL="50198" indent="-50198" algn="just">
              <a:buSzPct val="104000"/>
              <a:defRPr/>
            </a:pPr>
            <a:endParaRPr lang="fr-FR" sz="2400" b="1" dirty="0">
              <a:latin typeface="Times New Roman" pitchFamily="18" charset="0"/>
              <a:cs typeface="Times New Roman" pitchFamily="18" charset="0"/>
              <a:sym typeface="Wingdings"/>
            </a:endParaRPr>
          </a:p>
          <a:p>
            <a:pPr marL="50198" indent="-50198" algn="just">
              <a:buSzPct val="104000"/>
              <a:defRPr/>
            </a:pPr>
            <a:r>
              <a:rPr lang="fr-FR" sz="2400" b="1" dirty="0">
                <a:latin typeface="Times New Roman" pitchFamily="18" charset="0"/>
                <a:cs typeface="Times New Roman" pitchFamily="18" charset="0"/>
                <a:sym typeface="Wingdings"/>
              </a:rPr>
              <a:t>1. </a:t>
            </a:r>
            <a:r>
              <a:rPr lang="fr-FR" sz="2400" dirty="0">
                <a:latin typeface="Times New Roman" pitchFamily="18" charset="0"/>
                <a:cs typeface="Times New Roman" pitchFamily="18" charset="0"/>
                <a:sym typeface="Wingdings"/>
              </a:rPr>
              <a:t>La transparence</a:t>
            </a:r>
            <a:endParaRPr lang="fr-FR" sz="2400" dirty="0">
              <a:latin typeface="Times New Roman" pitchFamily="18" charset="0"/>
              <a:cs typeface="Times New Roman" pitchFamily="18" charset="0"/>
            </a:endParaRPr>
          </a:p>
        </p:txBody>
      </p:sp>
      <p:sp>
        <p:nvSpPr>
          <p:cNvPr id="10" name="ZoneTexte 9"/>
          <p:cNvSpPr txBox="1"/>
          <p:nvPr/>
        </p:nvSpPr>
        <p:spPr>
          <a:xfrm>
            <a:off x="2234367" y="3383785"/>
            <a:ext cx="8343985" cy="1200312"/>
          </a:xfrm>
          <a:prstGeom prst="rect">
            <a:avLst/>
          </a:prstGeom>
          <a:noFill/>
        </p:spPr>
        <p:txBody>
          <a:bodyPr wrap="square" lIns="91424" tIns="45712" rIns="91424" bIns="45712" rtlCol="0">
            <a:spAutoFit/>
          </a:bodyPr>
          <a:lstStyle/>
          <a:p>
            <a:pPr marL="390736" indent="-390736" algn="just">
              <a:buSzPct val="104000"/>
              <a:defRPr/>
            </a:pPr>
            <a:endParaRPr lang="fr-FR" sz="2400" b="1" dirty="0">
              <a:latin typeface="Times New Roman" pitchFamily="18" charset="0"/>
              <a:cs typeface="Times New Roman" pitchFamily="18" charset="0"/>
              <a:sym typeface="Wingdings"/>
            </a:endParaRPr>
          </a:p>
          <a:p>
            <a:pPr marL="390736" indent="-390736">
              <a:buSzPct val="104000"/>
              <a:defRPr/>
            </a:pPr>
            <a:r>
              <a:rPr lang="fr-FR" sz="2400" b="1" dirty="0">
                <a:latin typeface="Times New Roman" pitchFamily="18" charset="0"/>
                <a:cs typeface="Times New Roman" pitchFamily="18" charset="0"/>
                <a:sym typeface="Wingdings"/>
              </a:rPr>
              <a:t>3. </a:t>
            </a:r>
            <a:r>
              <a:rPr lang="fr-FR" sz="2400" dirty="0">
                <a:latin typeface="Times New Roman" pitchFamily="18" charset="0"/>
                <a:cs typeface="Times New Roman" pitchFamily="18" charset="0"/>
                <a:sym typeface="Wingdings"/>
              </a:rPr>
              <a:t>La mise en œuvre d'actions/mesures permettant l'implication des femmes artisanes dans la gestion des sites. </a:t>
            </a:r>
            <a:endParaRPr lang="fr-FR" sz="2400" dirty="0">
              <a:latin typeface="Times New Roman" pitchFamily="18" charset="0"/>
              <a:cs typeface="Times New Roman" pitchFamily="18" charset="0"/>
            </a:endParaRPr>
          </a:p>
        </p:txBody>
      </p:sp>
      <p:sp>
        <p:nvSpPr>
          <p:cNvPr id="11" name="ZoneTexte 10"/>
          <p:cNvSpPr txBox="1"/>
          <p:nvPr/>
        </p:nvSpPr>
        <p:spPr>
          <a:xfrm>
            <a:off x="2133600" y="4959929"/>
            <a:ext cx="7941622" cy="569370"/>
          </a:xfrm>
          <a:prstGeom prst="rect">
            <a:avLst/>
          </a:prstGeom>
          <a:noFill/>
        </p:spPr>
        <p:txBody>
          <a:bodyPr wrap="square" lIns="91424" tIns="45712" rIns="91424" bIns="45712" rtlCol="0">
            <a:spAutoFit/>
          </a:bodyPr>
          <a:lstStyle/>
          <a:p>
            <a:pPr marL="390736" indent="-374454" algn="just">
              <a:buSzPct val="104000"/>
              <a:defRPr/>
            </a:pPr>
            <a:r>
              <a:rPr lang="fr-FR" sz="2400" b="1" dirty="0">
                <a:latin typeface="Times New Roman" pitchFamily="18" charset="0"/>
                <a:cs typeface="Times New Roman" pitchFamily="18" charset="0"/>
                <a:sym typeface="Wingdings"/>
              </a:rPr>
              <a:t>4. </a:t>
            </a:r>
            <a:r>
              <a:rPr lang="fr-FR" sz="2400" dirty="0">
                <a:latin typeface="Times New Roman" pitchFamily="18" charset="0"/>
                <a:cs typeface="Times New Roman" pitchFamily="18" charset="0"/>
                <a:sym typeface="Wingdings"/>
              </a:rPr>
              <a:t>L’adoption d'une approche participative et de partenariat </a:t>
            </a:r>
            <a:r>
              <a:rPr lang="fr-FR" sz="3100" b="1" dirty="0">
                <a:solidFill>
                  <a:srgbClr val="5B89C1"/>
                </a:solidFill>
                <a:latin typeface="Times New Roman" pitchFamily="18" charset="0"/>
                <a:cs typeface="Times New Roman" pitchFamily="18" charset="0"/>
                <a:sym typeface="Wingdings"/>
              </a:rPr>
              <a:t>	</a:t>
            </a:r>
            <a:endParaRPr lang="fr-FR" sz="3100" b="1" dirty="0">
              <a:solidFill>
                <a:srgbClr val="5B89C1"/>
              </a:solidFill>
              <a:latin typeface="Times New Roman" pitchFamily="18" charset="0"/>
              <a:cs typeface="Times New Roman" pitchFamily="18" charset="0"/>
            </a:endParaRPr>
          </a:p>
        </p:txBody>
      </p:sp>
    </p:spTree>
    <p:extLst>
      <p:ext uri="{BB962C8B-B14F-4D97-AF65-F5344CB8AC3E}">
        <p14:creationId xmlns:p14="http://schemas.microsoft.com/office/powerpoint/2010/main" val="15343317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3745280352"/>
              </p:ext>
            </p:extLst>
          </p:nvPr>
        </p:nvGraphicFramePr>
        <p:xfrm>
          <a:off x="1775012" y="112507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2903477"/>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8077200" y="6356351"/>
            <a:ext cx="2133600" cy="365125"/>
          </a:xfrm>
          <a:prstGeom prst="rect">
            <a:avLst/>
          </a:prstGeom>
        </p:spPr>
        <p:txBody>
          <a:bodyPr/>
          <a:lstStyle/>
          <a:p>
            <a:pPr>
              <a:defRPr/>
            </a:pPr>
            <a:fld id="{0C0C2C0B-2DBA-4452-959E-BA7D50661EB6}" type="slidenum">
              <a:rPr lang="fr-FR" smtClean="0"/>
              <a:pPr>
                <a:defRPr/>
              </a:pPr>
              <a:t>4</a:t>
            </a:fld>
            <a:endParaRPr lang="fr-FR"/>
          </a:p>
        </p:txBody>
      </p:sp>
      <p:sp>
        <p:nvSpPr>
          <p:cNvPr id="62465" name="Rectangle 1"/>
          <p:cNvSpPr>
            <a:spLocks noChangeArrowheads="1"/>
          </p:cNvSpPr>
          <p:nvPr/>
        </p:nvSpPr>
        <p:spPr bwMode="auto">
          <a:xfrm>
            <a:off x="4024298" y="423013"/>
            <a:ext cx="707236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b="1" dirty="0">
                <a:solidFill>
                  <a:srgbClr val="C00000"/>
                </a:solidFill>
                <a:latin typeface="Cambria" pitchFamily="18" charset="0"/>
                <a:ea typeface="Cambria" pitchFamily="18" charset="0"/>
                <a:cs typeface="Arial" pitchFamily="34" charset="0"/>
              </a:rPr>
              <a:t>1</a:t>
            </a:r>
            <a:r>
              <a:rPr lang="fr-FR" sz="2400" b="1" dirty="0">
                <a:solidFill>
                  <a:srgbClr val="C00000"/>
                </a:solidFill>
                <a:latin typeface="Cambria" pitchFamily="18" charset="0"/>
                <a:ea typeface="Cambria" pitchFamily="18" charset="0"/>
                <a:cs typeface="Arial" pitchFamily="34" charset="0"/>
              </a:rPr>
              <a:t>.   </a:t>
            </a:r>
            <a:r>
              <a:rPr lang="fr-FR" b="1" dirty="0">
                <a:solidFill>
                  <a:srgbClr val="C00000"/>
                </a:solidFill>
                <a:latin typeface="Cambria" pitchFamily="18" charset="0"/>
                <a:ea typeface="Cambria" pitchFamily="18" charset="0"/>
                <a:cs typeface="Arial" pitchFamily="34" charset="0"/>
              </a:rPr>
              <a:t>DIAGNOSTIC DE LA SITUATION EXISTANTE</a:t>
            </a:r>
            <a:endParaRPr lang="fr-FR" sz="2800" dirty="0">
              <a:solidFill>
                <a:srgbClr val="C00000"/>
              </a:solidFill>
              <a:latin typeface="Arial" pitchFamily="34" charset="0"/>
              <a:cs typeface="Arial" pitchFamily="34" charset="0"/>
            </a:endParaRPr>
          </a:p>
        </p:txBody>
      </p:sp>
      <p:pic>
        <p:nvPicPr>
          <p:cNvPr id="62467" name="Picture 3"/>
          <p:cNvPicPr>
            <a:picLocks noChangeAspect="1" noChangeArrowheads="1"/>
          </p:cNvPicPr>
          <p:nvPr/>
        </p:nvPicPr>
        <p:blipFill>
          <a:blip r:embed="rId2" cstate="print"/>
          <a:srcRect/>
          <a:stretch>
            <a:fillRect/>
          </a:stretch>
        </p:blipFill>
        <p:spPr bwMode="auto">
          <a:xfrm>
            <a:off x="3827928" y="1066792"/>
            <a:ext cx="5082990" cy="4957370"/>
          </a:xfrm>
          <a:prstGeom prst="rect">
            <a:avLst/>
          </a:prstGeom>
          <a:noFill/>
          <a:ln w="9525">
            <a:noFill/>
            <a:miter lim="800000"/>
            <a:headEnd/>
            <a:tailEnd/>
          </a:ln>
          <a:effectLst>
            <a:innerShdw blurRad="114300">
              <a:prstClr val="black"/>
            </a:innerShdw>
          </a:effectLst>
        </p:spPr>
      </p:pic>
    </p:spTree>
    <p:extLst>
      <p:ext uri="{BB962C8B-B14F-4D97-AF65-F5344CB8AC3E}">
        <p14:creationId xmlns:p14="http://schemas.microsoft.com/office/powerpoint/2010/main" val="2935043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3381357" y="722567"/>
            <a:ext cx="684233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600" b="1" dirty="0">
                <a:latin typeface="Arial" pitchFamily="34" charset="0"/>
                <a:ea typeface="Calibri" pitchFamily="34" charset="0"/>
                <a:cs typeface="Arial" pitchFamily="34" charset="0"/>
              </a:rPr>
              <a:t>Le degré de satisfaction des expériences d'organisation et de gestion des associations et coopératives d’artisanat de la Région</a:t>
            </a:r>
            <a:endParaRPr lang="fr-FR" sz="2400" dirty="0">
              <a:latin typeface="Arial" pitchFamily="34" charset="0"/>
              <a:cs typeface="Arial" pitchFamily="34" charset="0"/>
            </a:endParaRPr>
          </a:p>
        </p:txBody>
      </p:sp>
      <p:graphicFrame>
        <p:nvGraphicFramePr>
          <p:cNvPr id="3" name="Graphique 2"/>
          <p:cNvGraphicFramePr/>
          <p:nvPr>
            <p:extLst>
              <p:ext uri="{D42A27DB-BD31-4B8C-83A1-F6EECF244321}">
                <p14:modId xmlns:p14="http://schemas.microsoft.com/office/powerpoint/2010/main" val="160281701"/>
              </p:ext>
            </p:extLst>
          </p:nvPr>
        </p:nvGraphicFramePr>
        <p:xfrm>
          <a:off x="3381357" y="1785926"/>
          <a:ext cx="5236845" cy="2717800"/>
        </p:xfrm>
        <a:graphic>
          <a:graphicData uri="http://schemas.openxmlformats.org/drawingml/2006/chart">
            <c:chart xmlns:c="http://schemas.openxmlformats.org/drawingml/2006/chart" xmlns:r="http://schemas.openxmlformats.org/officeDocument/2006/relationships" r:id="rId2"/>
          </a:graphicData>
        </a:graphic>
      </p:graphicFrame>
      <p:sp>
        <p:nvSpPr>
          <p:cNvPr id="80898" name="Rectangle 2"/>
          <p:cNvSpPr>
            <a:spLocks noChangeArrowheads="1"/>
          </p:cNvSpPr>
          <p:nvPr/>
        </p:nvSpPr>
        <p:spPr bwMode="auto">
          <a:xfrm>
            <a:off x="3381357" y="4723705"/>
            <a:ext cx="766737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600" b="1" dirty="0">
                <a:latin typeface="Arial" pitchFamily="34" charset="0"/>
                <a:ea typeface="Calibri" pitchFamily="34" charset="0"/>
                <a:cs typeface="Arial" pitchFamily="34" charset="0"/>
              </a:rPr>
              <a:t>86% restent satisfaits des expériences d'organisation et de gestion des associations et coopératives d’artisanat de la Région</a:t>
            </a:r>
            <a:endParaRPr lang="fr-FR" sz="900" b="1" dirty="0">
              <a:latin typeface="Arial" pitchFamily="34" charset="0"/>
              <a:cs typeface="Arial" pitchFamily="34" charset="0"/>
            </a:endParaRPr>
          </a:p>
          <a:p>
            <a:pPr eaLnBrk="0" fontAlgn="base" hangingPunct="0">
              <a:spcBef>
                <a:spcPct val="0"/>
              </a:spcBef>
              <a:spcAft>
                <a:spcPct val="0"/>
              </a:spcAft>
            </a:pPr>
            <a:endParaRPr lang="fr-FR" sz="2400" b="1" dirty="0">
              <a:latin typeface="Arial" pitchFamily="34" charset="0"/>
              <a:cs typeface="Arial" pitchFamily="34" charset="0"/>
            </a:endParaRPr>
          </a:p>
        </p:txBody>
      </p:sp>
    </p:spTree>
    <p:extLst>
      <p:ext uri="{BB962C8B-B14F-4D97-AF65-F5344CB8AC3E}">
        <p14:creationId xmlns:p14="http://schemas.microsoft.com/office/powerpoint/2010/main" val="2677005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5713" y="2276847"/>
            <a:ext cx="8164857" cy="1754326"/>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lvl1pPr indent="-228594" algn="ctr" fontAlgn="base">
              <a:lnSpc>
                <a:spcPct val="90000"/>
              </a:lnSpc>
              <a:spcBef>
                <a:spcPct val="0"/>
              </a:spcBef>
              <a:spcAft>
                <a:spcPct val="0"/>
              </a:spcAft>
              <a:buFont typeface="Arial" panose="020B0604020202020204" pitchFamily="34" charset="0"/>
              <a:buChar char="•"/>
              <a:defRPr sz="2400" b="1">
                <a:solidFill>
                  <a:srgbClr val="C00000"/>
                </a:solidFill>
                <a:latin typeface="Cambria" pitchFamily="18" charset="0"/>
                <a:ea typeface="Cambria" pitchFamily="18" charset="0"/>
                <a:cs typeface="Arial"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indent="0">
              <a:buNone/>
            </a:pPr>
            <a:r>
              <a:rPr lang="fr-FR" sz="4000" dirty="0">
                <a:sym typeface="Wingdings"/>
              </a:rPr>
              <a:t>2.5 Résultats des Entretiens avec </a:t>
            </a:r>
          </a:p>
          <a:p>
            <a:pPr indent="0">
              <a:buNone/>
            </a:pPr>
            <a:r>
              <a:rPr lang="fr-FR" sz="4000" dirty="0">
                <a:sym typeface="Wingdings"/>
              </a:rPr>
              <a:t>les femmes artisanes</a:t>
            </a:r>
          </a:p>
          <a:p>
            <a:pPr indent="0">
              <a:buNone/>
            </a:pPr>
            <a:r>
              <a:rPr lang="fr-FR" sz="4000" dirty="0">
                <a:sym typeface="Wingdings"/>
              </a:rPr>
              <a:t>(Approche Genre)</a:t>
            </a:r>
          </a:p>
        </p:txBody>
      </p:sp>
    </p:spTree>
    <p:extLst>
      <p:ext uri="{BB962C8B-B14F-4D97-AF65-F5344CB8AC3E}">
        <p14:creationId xmlns:p14="http://schemas.microsoft.com/office/powerpoint/2010/main" val="8265666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397672" y="1170475"/>
            <a:ext cx="8474847" cy="1200312"/>
          </a:xfrm>
          <a:prstGeom prst="rect">
            <a:avLst/>
          </a:prstGeom>
          <a:noFill/>
        </p:spPr>
        <p:txBody>
          <a:bodyPr wrap="square" lIns="91424" tIns="45712" rIns="91424" bIns="45712" rtlCol="0">
            <a:spAutoFit/>
          </a:bodyPr>
          <a:lstStyle/>
          <a:p>
            <a:pPr algn="just" eaLnBrk="0" hangingPunct="0"/>
            <a:r>
              <a:rPr lang="fr-FR" sz="2400" b="1" i="1" dirty="0">
                <a:solidFill>
                  <a:srgbClr val="0070C0"/>
                </a:solidFill>
                <a:latin typeface="Times New Roman" pitchFamily="18" charset="0"/>
                <a:cs typeface="Times New Roman" pitchFamily="18" charset="0"/>
                <a:sym typeface="Wingdings"/>
              </a:rPr>
              <a:t>Quels sont les principaux problèmes auxquels vous faites face actuellement en tant que productrices et actrices au niveau de l’artisanat ?</a:t>
            </a:r>
            <a:endParaRPr lang="fr-FR" sz="2400" b="1" i="1" dirty="0">
              <a:solidFill>
                <a:srgbClr val="0070C0"/>
              </a:solidFill>
              <a:latin typeface="Times New Roman" pitchFamily="18" charset="0"/>
              <a:cs typeface="Times New Roman" pitchFamily="18" charset="0"/>
            </a:endParaRPr>
          </a:p>
        </p:txBody>
      </p:sp>
      <p:sp>
        <p:nvSpPr>
          <p:cNvPr id="9" name="ZoneTexte 8"/>
          <p:cNvSpPr txBox="1"/>
          <p:nvPr/>
        </p:nvSpPr>
        <p:spPr>
          <a:xfrm>
            <a:off x="2397672" y="2925235"/>
            <a:ext cx="8136903" cy="2169809"/>
          </a:xfrm>
          <a:prstGeom prst="rect">
            <a:avLst/>
          </a:prstGeom>
          <a:noFill/>
        </p:spPr>
        <p:txBody>
          <a:bodyPr wrap="square" lIns="91424" tIns="45712" rIns="91424" bIns="45712" rtlCol="0">
            <a:spAutoFit/>
          </a:bodyPr>
          <a:lstStyle/>
          <a:p>
            <a:pPr marL="171450" indent="-171450"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a:rPr>
              <a:t>Nous travaillons dans le silence</a:t>
            </a:r>
          </a:p>
          <a:p>
            <a:pPr marL="171450" indent="-171450"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2"/>
              </a:rPr>
              <a:t> </a:t>
            </a:r>
            <a:r>
              <a:rPr lang="fr-FR" dirty="0">
                <a:latin typeface="Arial" pitchFamily="34" charset="0"/>
                <a:ea typeface="Calibri" pitchFamily="34" charset="0"/>
                <a:cs typeface="Arial" pitchFamily="34" charset="0"/>
                <a:sym typeface="Wingdings"/>
              </a:rPr>
              <a:t>Manque d’accès au marché</a:t>
            </a:r>
          </a:p>
          <a:p>
            <a:pPr marL="171450" indent="-171450" eaLnBrk="0" hangingPunct="0">
              <a:lnSpc>
                <a:spcPct val="150000"/>
              </a:lnSpc>
              <a:buFont typeface="Arial"/>
              <a:buChar char="•"/>
            </a:pPr>
            <a:r>
              <a:rPr lang="fr-FR" dirty="0">
                <a:latin typeface="Arial" pitchFamily="34" charset="0"/>
                <a:ea typeface="Calibri" pitchFamily="34" charset="0"/>
                <a:cs typeface="Arial" pitchFamily="34" charset="0"/>
                <a:sym typeface="Wingdings 2"/>
              </a:rPr>
              <a:t> </a:t>
            </a:r>
            <a:r>
              <a:rPr lang="fr-FR" dirty="0">
                <a:latin typeface="Arial" pitchFamily="34" charset="0"/>
                <a:ea typeface="Calibri" pitchFamily="34" charset="0"/>
                <a:cs typeface="Arial" pitchFamily="34" charset="0"/>
                <a:sym typeface="Wingdings"/>
              </a:rPr>
              <a:t>Relation difficile entre les artisanes et l’administration de tutelle</a:t>
            </a:r>
          </a:p>
          <a:p>
            <a:pPr marL="285750" indent="-285750"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a:rPr>
              <a:t>La femme artisane n’a pas l’encadrement et le soutien pour la promotion et commercialisation</a:t>
            </a:r>
          </a:p>
        </p:txBody>
      </p:sp>
    </p:spTree>
    <p:extLst>
      <p:ext uri="{BB962C8B-B14F-4D97-AF65-F5344CB8AC3E}">
        <p14:creationId xmlns:p14="http://schemas.microsoft.com/office/powerpoint/2010/main" val="1223619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718402" y="1246976"/>
            <a:ext cx="8410046" cy="830981"/>
          </a:xfrm>
          <a:prstGeom prst="rect">
            <a:avLst/>
          </a:prstGeom>
          <a:noFill/>
        </p:spPr>
        <p:txBody>
          <a:bodyPr wrap="square" lIns="91424" tIns="45712" rIns="91424" bIns="45712" rtlCol="0">
            <a:spAutoFit/>
          </a:bodyPr>
          <a:lstStyle/>
          <a:p>
            <a:pPr algn="just" eaLnBrk="0" hangingPunct="0"/>
            <a:r>
              <a:rPr lang="fr-FR" sz="2400" b="1" i="1" dirty="0">
                <a:solidFill>
                  <a:srgbClr val="0070C0"/>
                </a:solidFill>
                <a:latin typeface="Times New Roman" pitchFamily="18" charset="0"/>
                <a:cs typeface="Times New Roman" pitchFamily="18" charset="0"/>
                <a:sym typeface="Wingdings"/>
              </a:rPr>
              <a:t>Quels sont les rôles des femmes artisanes dans les activités de production d’artisanat   ?</a:t>
            </a:r>
            <a:endParaRPr lang="fr-FR" sz="2400" b="1" i="1" dirty="0">
              <a:solidFill>
                <a:srgbClr val="0070C0"/>
              </a:solidFill>
              <a:latin typeface="Times New Roman" pitchFamily="18" charset="0"/>
              <a:cs typeface="Times New Roman" pitchFamily="18" charset="0"/>
            </a:endParaRPr>
          </a:p>
        </p:txBody>
      </p:sp>
      <p:sp>
        <p:nvSpPr>
          <p:cNvPr id="7" name="ZoneTexte 6"/>
          <p:cNvSpPr txBox="1"/>
          <p:nvPr/>
        </p:nvSpPr>
        <p:spPr>
          <a:xfrm>
            <a:off x="2279576" y="2963002"/>
            <a:ext cx="6840761" cy="2169809"/>
          </a:xfrm>
          <a:prstGeom prst="rect">
            <a:avLst/>
          </a:prstGeom>
          <a:noFill/>
        </p:spPr>
        <p:txBody>
          <a:bodyPr wrap="square" lIns="91424" tIns="45712" rIns="91424" bIns="45712" rtlCol="0">
            <a:spAutoFit/>
          </a:bodyPr>
          <a:lstStyle/>
          <a:p>
            <a:pPr marL="171450" indent="-171450"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a:rPr>
              <a:t>La femme participe à la sélection des produits</a:t>
            </a:r>
          </a:p>
          <a:p>
            <a:pPr marL="285750" indent="-285750" algn="just" eaLnBrk="0" hangingPunct="0">
              <a:lnSpc>
                <a:spcPct val="150000"/>
              </a:lnSpc>
              <a:buFont typeface="Arial"/>
              <a:buChar char="•"/>
            </a:pPr>
            <a:endParaRPr lang="fr-FR" dirty="0">
              <a:latin typeface="Arial" pitchFamily="34" charset="0"/>
              <a:ea typeface="Calibri" pitchFamily="34" charset="0"/>
              <a:cs typeface="Arial" pitchFamily="34" charset="0"/>
              <a:sym typeface="Wingdings 2"/>
            </a:endParaRPr>
          </a:p>
          <a:p>
            <a:pPr marL="227928" indent="-227928"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2"/>
              </a:rPr>
              <a:t> </a:t>
            </a:r>
            <a:r>
              <a:rPr lang="fr-FR" dirty="0">
                <a:latin typeface="Arial" pitchFamily="34" charset="0"/>
                <a:ea typeface="Calibri" pitchFamily="34" charset="0"/>
                <a:cs typeface="Arial" pitchFamily="34" charset="0"/>
                <a:sym typeface="Wingdings"/>
              </a:rPr>
              <a:t>Elle maitrise plus la qualité du produit et le design</a:t>
            </a:r>
          </a:p>
          <a:p>
            <a:pPr marL="285750" indent="-285750" algn="just" eaLnBrk="0" hangingPunct="0">
              <a:lnSpc>
                <a:spcPct val="150000"/>
              </a:lnSpc>
              <a:buFont typeface="Arial"/>
              <a:buChar char="•"/>
            </a:pPr>
            <a:endParaRPr lang="fr-FR" dirty="0">
              <a:latin typeface="Arial" pitchFamily="34" charset="0"/>
              <a:ea typeface="Calibri" pitchFamily="34" charset="0"/>
              <a:cs typeface="Arial" pitchFamily="34" charset="0"/>
              <a:sym typeface="Wingdings 2"/>
            </a:endParaRPr>
          </a:p>
          <a:p>
            <a:pPr marL="171450" indent="-171450"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a:rPr>
              <a:t>Génie créatrice qui  tient la plume</a:t>
            </a:r>
          </a:p>
        </p:txBody>
      </p:sp>
    </p:spTree>
    <p:extLst>
      <p:ext uri="{BB962C8B-B14F-4D97-AF65-F5344CB8AC3E}">
        <p14:creationId xmlns:p14="http://schemas.microsoft.com/office/powerpoint/2010/main" val="7699269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312894" y="1150332"/>
            <a:ext cx="9398617" cy="1200312"/>
          </a:xfrm>
          <a:prstGeom prst="rect">
            <a:avLst/>
          </a:prstGeom>
          <a:noFill/>
        </p:spPr>
        <p:txBody>
          <a:bodyPr wrap="square" lIns="91424" tIns="45712" rIns="91424" bIns="45712" rtlCol="0">
            <a:spAutoFit/>
          </a:bodyPr>
          <a:lstStyle/>
          <a:p>
            <a:pPr algn="just" eaLnBrk="0" hangingPunct="0"/>
            <a:r>
              <a:rPr lang="fr-FR" sz="2400" b="1" i="1" dirty="0">
                <a:solidFill>
                  <a:srgbClr val="0070C0"/>
                </a:solidFill>
                <a:latin typeface="Times New Roman" pitchFamily="18" charset="0"/>
                <a:cs typeface="Times New Roman" pitchFamily="18" charset="0"/>
                <a:sym typeface="Wingdings"/>
              </a:rPr>
              <a:t>Que pensez-vous d’un mode de participation et de gestion paritaire, impliquant l’égalité de genre, des femmes dans l’organisation et la gestion de la PIA?</a:t>
            </a:r>
          </a:p>
        </p:txBody>
      </p:sp>
      <p:sp>
        <p:nvSpPr>
          <p:cNvPr id="9" name="ZoneTexte 8"/>
          <p:cNvSpPr txBox="1"/>
          <p:nvPr/>
        </p:nvSpPr>
        <p:spPr>
          <a:xfrm>
            <a:off x="1632086" y="2322375"/>
            <a:ext cx="8302071" cy="923314"/>
          </a:xfrm>
          <a:prstGeom prst="rect">
            <a:avLst/>
          </a:prstGeom>
          <a:noFill/>
        </p:spPr>
        <p:txBody>
          <a:bodyPr wrap="square" lIns="91424" tIns="45712" rIns="91424" bIns="45712" rtlCol="0">
            <a:spAutoFit/>
          </a:bodyPr>
          <a:lstStyle/>
          <a:p>
            <a:pPr marL="285750" indent="-285750" algn="just" eaLnBrk="0" hangingPunct="0">
              <a:lnSpc>
                <a:spcPct val="150000"/>
              </a:lnSpc>
              <a:buFont typeface="Arial"/>
              <a:buChar char="•"/>
            </a:pPr>
            <a:r>
              <a:rPr lang="fr-FR" dirty="0">
                <a:latin typeface="Arial" pitchFamily="34" charset="0"/>
                <a:ea typeface="Calibri" pitchFamily="34" charset="0"/>
                <a:cs typeface="Arial" pitchFamily="34" charset="0"/>
                <a:sym typeface="Wingdings"/>
              </a:rPr>
              <a:t>Oui pour l’application d’un mode de participation et de gestion paritaire, impliquant l’égalité de genre, des femmes dans la gestion de la PIA</a:t>
            </a:r>
          </a:p>
        </p:txBody>
      </p:sp>
      <p:sp>
        <p:nvSpPr>
          <p:cNvPr id="4" name="ZoneTexte 3"/>
          <p:cNvSpPr txBox="1"/>
          <p:nvPr/>
        </p:nvSpPr>
        <p:spPr>
          <a:xfrm>
            <a:off x="2143363" y="3703898"/>
            <a:ext cx="9080447" cy="461649"/>
          </a:xfrm>
          <a:prstGeom prst="rect">
            <a:avLst/>
          </a:prstGeom>
          <a:noFill/>
        </p:spPr>
        <p:txBody>
          <a:bodyPr wrap="square" lIns="91424" tIns="45712" rIns="91424" bIns="45712" rtlCol="0">
            <a:spAutoFit/>
          </a:bodyPr>
          <a:lstStyle/>
          <a:p>
            <a:pPr algn="just" eaLnBrk="0" hangingPunct="0"/>
            <a:r>
              <a:rPr lang="fr-FR" sz="2400" b="1" i="1" dirty="0">
                <a:solidFill>
                  <a:srgbClr val="0070C0"/>
                </a:solidFill>
                <a:latin typeface="Times New Roman" pitchFamily="18" charset="0"/>
                <a:cs typeface="Times New Roman" pitchFamily="18" charset="0"/>
                <a:sym typeface="Wingdings"/>
              </a:rPr>
              <a:t>Que pensez-vous d’un espace de la PIA destiné à la femme artisane ?</a:t>
            </a:r>
          </a:p>
        </p:txBody>
      </p:sp>
      <p:sp>
        <p:nvSpPr>
          <p:cNvPr id="5" name="ZoneTexte 4"/>
          <p:cNvSpPr txBox="1"/>
          <p:nvPr/>
        </p:nvSpPr>
        <p:spPr>
          <a:xfrm>
            <a:off x="1632085" y="4239888"/>
            <a:ext cx="9663443" cy="1200312"/>
          </a:xfrm>
          <a:prstGeom prst="rect">
            <a:avLst/>
          </a:prstGeom>
          <a:noFill/>
        </p:spPr>
        <p:txBody>
          <a:bodyPr wrap="square" lIns="91424" tIns="45712" rIns="91424" bIns="45712" rtlCol="0">
            <a:spAutoFit/>
          </a:bodyPr>
          <a:lstStyle/>
          <a:p>
            <a:pPr marL="285750" indent="-285750" eaLnBrk="0" hangingPunct="0">
              <a:lnSpc>
                <a:spcPct val="200000"/>
              </a:lnSpc>
              <a:buFont typeface="Arial"/>
              <a:buChar char="•"/>
            </a:pPr>
            <a:r>
              <a:rPr lang="fr-FR" dirty="0">
                <a:latin typeface="Arial" pitchFamily="34" charset="0"/>
                <a:ea typeface="Calibri" pitchFamily="34" charset="0"/>
                <a:cs typeface="Arial" pitchFamily="34" charset="0"/>
                <a:sym typeface="Wingdings"/>
              </a:rPr>
              <a:t>La majorité demande de réserver un bloc  de la PIA dédié aux femmes artisanes représentatif des différents métiers pour accompagner la promotion de la femme artisane</a:t>
            </a:r>
          </a:p>
        </p:txBody>
      </p:sp>
    </p:spTree>
    <p:extLst>
      <p:ext uri="{BB962C8B-B14F-4D97-AF65-F5344CB8AC3E}">
        <p14:creationId xmlns:p14="http://schemas.microsoft.com/office/powerpoint/2010/main" val="11171086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407458" y="2955084"/>
            <a:ext cx="8435975" cy="1143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b="1" dirty="0">
                <a:solidFill>
                  <a:srgbClr val="C00000"/>
                </a:solidFill>
                <a:latin typeface="Cambria" panose="02040503050406030204" pitchFamily="18" charset="0"/>
                <a:ea typeface="Cambria" panose="02040503050406030204" pitchFamily="18" charset="0"/>
              </a:rPr>
              <a:t>3. L’ARTISANAT EN MILIEU RURAL : ETAT DES LIEUX </a:t>
            </a:r>
            <a:r>
              <a:rPr lang="fr-FR" sz="4800" b="1" dirty="0">
                <a:solidFill>
                  <a:srgbClr val="C00000"/>
                </a:solidFill>
              </a:rPr>
              <a:t/>
            </a:r>
            <a:br>
              <a:rPr lang="fr-FR" sz="4800" b="1" dirty="0">
                <a:solidFill>
                  <a:srgbClr val="C00000"/>
                </a:solidFill>
              </a:rPr>
            </a:br>
            <a:endParaRPr lang="fr-FR" sz="4800" b="1" dirty="0">
              <a:solidFill>
                <a:srgbClr val="C00000"/>
              </a:solidFill>
            </a:endParaRPr>
          </a:p>
        </p:txBody>
      </p:sp>
    </p:spTree>
    <p:extLst>
      <p:ext uri="{BB962C8B-B14F-4D97-AF65-F5344CB8AC3E}">
        <p14:creationId xmlns:p14="http://schemas.microsoft.com/office/powerpoint/2010/main" val="1847833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98258" y="597368"/>
            <a:ext cx="8435975" cy="1143000"/>
          </a:xfrm>
        </p:spPr>
        <p:txBody>
          <a:bodyPr>
            <a:normAutofit fontScale="90000"/>
          </a:bodyPr>
          <a:lstStyle/>
          <a:p>
            <a:r>
              <a:rPr lang="fr-FR" sz="2400" b="1" dirty="0">
                <a:solidFill>
                  <a:srgbClr val="C00000"/>
                </a:solidFill>
              </a:rPr>
              <a:t>3. L’ARTISANAT EN MILIEU RURAL : ETAT DES LIEUX </a:t>
            </a:r>
            <a:r>
              <a:rPr lang="fr-FR" sz="4000" b="1" dirty="0">
                <a:solidFill>
                  <a:srgbClr val="C00000"/>
                </a:solidFill>
              </a:rPr>
              <a:t/>
            </a:r>
            <a:br>
              <a:rPr lang="fr-FR" sz="4000" b="1" dirty="0">
                <a:solidFill>
                  <a:srgbClr val="C00000"/>
                </a:solidFill>
              </a:rPr>
            </a:br>
            <a:endParaRPr lang="fr-FR" sz="4000" b="1" dirty="0">
              <a:solidFill>
                <a:srgbClr val="C00000"/>
              </a:solidFill>
            </a:endParaRPr>
          </a:p>
        </p:txBody>
      </p:sp>
      <p:sp>
        <p:nvSpPr>
          <p:cNvPr id="3" name="Espace réservé du contenu 2"/>
          <p:cNvSpPr>
            <a:spLocks noGrp="1"/>
          </p:cNvSpPr>
          <p:nvPr>
            <p:ph idx="4294967295"/>
          </p:nvPr>
        </p:nvSpPr>
        <p:spPr>
          <a:xfrm>
            <a:off x="1066801" y="1493838"/>
            <a:ext cx="10847294" cy="4525962"/>
          </a:xfrm>
        </p:spPr>
        <p:txBody>
          <a:bodyPr>
            <a:normAutofit/>
          </a:bodyPr>
          <a:lstStyle/>
          <a:p>
            <a:pPr marL="0" indent="0">
              <a:buNone/>
            </a:pPr>
            <a:r>
              <a:rPr lang="fr-FR" sz="1600" b="1" dirty="0"/>
              <a:t> </a:t>
            </a:r>
          </a:p>
          <a:p>
            <a:pPr marL="0" indent="0">
              <a:lnSpc>
                <a:spcPct val="120000"/>
              </a:lnSpc>
              <a:buNone/>
            </a:pPr>
            <a:r>
              <a:rPr lang="en-GB" sz="1600" b="1" dirty="0"/>
              <a:t> </a:t>
            </a:r>
            <a:r>
              <a:rPr lang="en-GB" sz="1800" b="1" dirty="0">
                <a:latin typeface="Arial" pitchFamily="34" charset="0"/>
                <a:ea typeface="Calibri" pitchFamily="34" charset="0"/>
                <a:cs typeface="Arial" pitchFamily="34" charset="0"/>
              </a:rPr>
              <a:t>La </a:t>
            </a:r>
            <a:r>
              <a:rPr lang="en-GB" sz="1800" b="1" dirty="0" err="1">
                <a:latin typeface="Arial" pitchFamily="34" charset="0"/>
                <a:ea typeface="Calibri" pitchFamily="34" charset="0"/>
                <a:cs typeface="Arial" pitchFamily="34" charset="0"/>
              </a:rPr>
              <a:t>Région</a:t>
            </a:r>
            <a:r>
              <a:rPr lang="en-GB" sz="1800" b="1" dirty="0">
                <a:latin typeface="Arial" pitchFamily="34" charset="0"/>
                <a:ea typeface="Calibri" pitchFamily="34" charset="0"/>
                <a:cs typeface="Arial" pitchFamily="34" charset="0"/>
              </a:rPr>
              <a:t> de TTAH </a:t>
            </a:r>
            <a:r>
              <a:rPr lang="en-GB" sz="1800" b="1" dirty="0" err="1">
                <a:latin typeface="Arial" pitchFamily="34" charset="0"/>
                <a:ea typeface="Calibri" pitchFamily="34" charset="0"/>
                <a:cs typeface="Arial" pitchFamily="34" charset="0"/>
              </a:rPr>
              <a:t>compte</a:t>
            </a:r>
            <a:r>
              <a:rPr lang="en-GB" sz="1800" b="1" dirty="0">
                <a:latin typeface="Arial" pitchFamily="34" charset="0"/>
                <a:ea typeface="Calibri" pitchFamily="34" charset="0"/>
                <a:cs typeface="Arial" pitchFamily="34" charset="0"/>
              </a:rPr>
              <a:t> 307 </a:t>
            </a:r>
            <a:r>
              <a:rPr lang="en-GB" sz="1800" b="1" dirty="0" err="1">
                <a:latin typeface="Arial" pitchFamily="34" charset="0"/>
                <a:ea typeface="Calibri" pitchFamily="34" charset="0"/>
                <a:cs typeface="Arial" pitchFamily="34" charset="0"/>
              </a:rPr>
              <a:t>coopératives</a:t>
            </a:r>
            <a:r>
              <a:rPr lang="en-GB" sz="1800" b="1" dirty="0">
                <a:latin typeface="Arial" pitchFamily="34" charset="0"/>
                <a:ea typeface="Calibri" pitchFamily="34" charset="0"/>
                <a:cs typeface="Arial" pitchFamily="34" charset="0"/>
              </a:rPr>
              <a:t> </a:t>
            </a:r>
            <a:r>
              <a:rPr lang="en-GB" sz="1800" b="1" dirty="0" err="1">
                <a:latin typeface="Arial" pitchFamily="34" charset="0"/>
                <a:ea typeface="Calibri" pitchFamily="34" charset="0"/>
                <a:cs typeface="Arial" pitchFamily="34" charset="0"/>
              </a:rPr>
              <a:t>artisanales</a:t>
            </a:r>
            <a:r>
              <a:rPr lang="en-GB" sz="1800" b="1" dirty="0">
                <a:latin typeface="Arial" pitchFamily="34" charset="0"/>
                <a:ea typeface="Calibri" pitchFamily="34" charset="0"/>
                <a:cs typeface="Arial" pitchFamily="34" charset="0"/>
              </a:rPr>
              <a:t> (</a:t>
            </a:r>
            <a:r>
              <a:rPr lang="en-GB" sz="1800" b="1" dirty="0" err="1">
                <a:latin typeface="Arial" pitchFamily="34" charset="0"/>
                <a:ea typeface="Calibri" pitchFamily="34" charset="0"/>
                <a:cs typeface="Arial" pitchFamily="34" charset="0"/>
              </a:rPr>
              <a:t>Observatoire</a:t>
            </a:r>
            <a:r>
              <a:rPr lang="en-GB" sz="1800" b="1" dirty="0">
                <a:latin typeface="Arial" pitchFamily="34" charset="0"/>
                <a:ea typeface="Calibri" pitchFamily="34" charset="0"/>
                <a:cs typeface="Arial" pitchFamily="34" charset="0"/>
              </a:rPr>
              <a:t> </a:t>
            </a:r>
            <a:r>
              <a:rPr lang="en-GB" sz="1800" b="1" dirty="0" err="1">
                <a:latin typeface="Arial" pitchFamily="34" charset="0"/>
                <a:ea typeface="Calibri" pitchFamily="34" charset="0"/>
                <a:cs typeface="Arial" pitchFamily="34" charset="0"/>
              </a:rPr>
              <a:t>régional</a:t>
            </a:r>
            <a:r>
              <a:rPr lang="en-GB" sz="1800" b="1" dirty="0">
                <a:latin typeface="Arial" pitchFamily="34" charset="0"/>
                <a:ea typeface="Calibri" pitchFamily="34" charset="0"/>
                <a:cs typeface="Arial" pitchFamily="34" charset="0"/>
              </a:rPr>
              <a:t> de </a:t>
            </a:r>
            <a:r>
              <a:rPr lang="en-GB" sz="1800" b="1" dirty="0" err="1">
                <a:latin typeface="Arial" pitchFamily="34" charset="0"/>
                <a:ea typeface="Calibri" pitchFamily="34" charset="0"/>
                <a:cs typeface="Arial" pitchFamily="34" charset="0"/>
              </a:rPr>
              <a:t>l’ESS</a:t>
            </a:r>
            <a:r>
              <a:rPr lang="en-GB" sz="1800" b="1" dirty="0">
                <a:latin typeface="Arial" pitchFamily="34" charset="0"/>
                <a:ea typeface="Calibri" pitchFamily="34" charset="0"/>
                <a:cs typeface="Arial" pitchFamily="34" charset="0"/>
              </a:rPr>
              <a:t> en 2016)</a:t>
            </a:r>
          </a:p>
          <a:p>
            <a:pPr marL="0" indent="0">
              <a:lnSpc>
                <a:spcPct val="120000"/>
              </a:lnSpc>
              <a:buNone/>
            </a:pPr>
            <a:r>
              <a:rPr lang="en-GB" sz="1800" b="1" dirty="0" err="1">
                <a:latin typeface="Arial" pitchFamily="34" charset="0"/>
                <a:ea typeface="Calibri" pitchFamily="34" charset="0"/>
                <a:cs typeface="Arial" pitchFamily="34" charset="0"/>
              </a:rPr>
              <a:t>Dont</a:t>
            </a:r>
            <a:r>
              <a:rPr lang="en-GB" sz="1800" b="1" dirty="0">
                <a:latin typeface="Arial" pitchFamily="34" charset="0"/>
                <a:ea typeface="Calibri" pitchFamily="34" charset="0"/>
                <a:cs typeface="Arial" pitchFamily="34" charset="0"/>
              </a:rPr>
              <a:t> 114 </a:t>
            </a:r>
            <a:r>
              <a:rPr lang="en-GB" sz="1800" b="1" dirty="0" err="1">
                <a:latin typeface="Arial" pitchFamily="34" charset="0"/>
                <a:ea typeface="Calibri" pitchFamily="34" charset="0"/>
                <a:cs typeface="Arial" pitchFamily="34" charset="0"/>
              </a:rPr>
              <a:t>coopératives</a:t>
            </a:r>
            <a:r>
              <a:rPr lang="en-GB" sz="1800" b="1" dirty="0">
                <a:latin typeface="Arial" pitchFamily="34" charset="0"/>
                <a:ea typeface="Calibri" pitchFamily="34" charset="0"/>
                <a:cs typeface="Arial" pitchFamily="34" charset="0"/>
              </a:rPr>
              <a:t> </a:t>
            </a:r>
            <a:r>
              <a:rPr lang="en-GB" sz="1800" b="1" dirty="0" err="1">
                <a:latin typeface="Arial" pitchFamily="34" charset="0"/>
                <a:ea typeface="Calibri" pitchFamily="34" charset="0"/>
                <a:cs typeface="Arial" pitchFamily="34" charset="0"/>
              </a:rPr>
              <a:t>féminines</a:t>
            </a:r>
            <a:r>
              <a:rPr lang="en-GB" sz="1800" b="1" dirty="0">
                <a:latin typeface="Arial" pitchFamily="34" charset="0"/>
                <a:ea typeface="Calibri" pitchFamily="34" charset="0"/>
                <a:cs typeface="Arial" pitchFamily="34" charset="0"/>
              </a:rPr>
              <a:t>, </a:t>
            </a:r>
            <a:r>
              <a:rPr lang="en-GB" sz="1800" b="1" dirty="0" err="1">
                <a:latin typeface="Arial" pitchFamily="34" charset="0"/>
                <a:ea typeface="Calibri" pitchFamily="34" charset="0"/>
                <a:cs typeface="Arial" pitchFamily="34" charset="0"/>
              </a:rPr>
              <a:t>réparties</a:t>
            </a:r>
            <a:r>
              <a:rPr lang="en-GB" sz="1800" b="1" dirty="0">
                <a:latin typeface="Arial" pitchFamily="34" charset="0"/>
                <a:ea typeface="Calibri" pitchFamily="34" charset="0"/>
                <a:cs typeface="Arial" pitchFamily="34" charset="0"/>
              </a:rPr>
              <a:t> </a:t>
            </a:r>
            <a:r>
              <a:rPr lang="en-GB" sz="1800" b="1" dirty="0" err="1">
                <a:latin typeface="Arial" pitchFamily="34" charset="0"/>
                <a:ea typeface="Calibri" pitchFamily="34" charset="0"/>
                <a:cs typeface="Arial" pitchFamily="34" charset="0"/>
              </a:rPr>
              <a:t>comme</a:t>
            </a:r>
            <a:r>
              <a:rPr lang="en-GB" sz="1800" b="1" dirty="0">
                <a:latin typeface="Arial" pitchFamily="34" charset="0"/>
                <a:ea typeface="Calibri" pitchFamily="34" charset="0"/>
                <a:cs typeface="Arial" pitchFamily="34" charset="0"/>
              </a:rPr>
              <a:t> suit: </a:t>
            </a:r>
            <a:endParaRPr lang="fr-FR" b="1" dirty="0"/>
          </a:p>
          <a:p>
            <a:pPr>
              <a:lnSpc>
                <a:spcPct val="120000"/>
              </a:lnSpc>
              <a:buFont typeface="Arial"/>
              <a:buChar char="•"/>
            </a:pPr>
            <a:r>
              <a:rPr lang="en-GB" sz="1800" b="1" dirty="0" err="1">
                <a:latin typeface="Arial" pitchFamily="34" charset="0"/>
                <a:ea typeface="Calibri" pitchFamily="34" charset="0"/>
                <a:cs typeface="Arial" pitchFamily="34" charset="0"/>
              </a:rPr>
              <a:t>Tanger-Asilah</a:t>
            </a:r>
            <a:r>
              <a:rPr lang="en-GB" sz="1800" b="1" dirty="0">
                <a:latin typeface="Arial" pitchFamily="34" charset="0"/>
                <a:ea typeface="Calibri" pitchFamily="34" charset="0"/>
                <a:cs typeface="Arial" pitchFamily="34" charset="0"/>
              </a:rPr>
              <a:t>  :24</a:t>
            </a:r>
            <a:endParaRPr lang="fr-FR" sz="1800" b="1" dirty="0">
              <a:latin typeface="Arial" pitchFamily="34" charset="0"/>
              <a:ea typeface="Calibri" pitchFamily="34" charset="0"/>
              <a:cs typeface="Arial" pitchFamily="34" charset="0"/>
            </a:endParaRPr>
          </a:p>
          <a:p>
            <a:pPr>
              <a:buFont typeface="Arial"/>
              <a:buChar char="•"/>
            </a:pPr>
            <a:r>
              <a:rPr lang="en-GB" sz="1800" b="1" dirty="0" err="1">
                <a:latin typeface="Arial" pitchFamily="34" charset="0"/>
                <a:ea typeface="Calibri" pitchFamily="34" charset="0"/>
                <a:cs typeface="Arial" pitchFamily="34" charset="0"/>
              </a:rPr>
              <a:t>Tétouan</a:t>
            </a:r>
            <a:r>
              <a:rPr lang="en-GB" sz="1800" b="1" dirty="0">
                <a:latin typeface="Arial" pitchFamily="34" charset="0"/>
                <a:ea typeface="Calibri" pitchFamily="34" charset="0"/>
                <a:cs typeface="Arial" pitchFamily="34" charset="0"/>
              </a:rPr>
              <a:t>:             9</a:t>
            </a:r>
            <a:endParaRPr lang="fr-FR" sz="1800" b="1" dirty="0">
              <a:latin typeface="Arial" pitchFamily="34" charset="0"/>
              <a:ea typeface="Calibri" pitchFamily="34" charset="0"/>
              <a:cs typeface="Arial" pitchFamily="34" charset="0"/>
            </a:endParaRPr>
          </a:p>
          <a:p>
            <a:pPr>
              <a:buFont typeface="Arial"/>
              <a:buChar char="•"/>
            </a:pPr>
            <a:r>
              <a:rPr lang="en-GB" sz="1800" b="1" dirty="0" err="1">
                <a:latin typeface="Arial" pitchFamily="34" charset="0"/>
                <a:ea typeface="Calibri" pitchFamily="34" charset="0"/>
                <a:cs typeface="Arial" pitchFamily="34" charset="0"/>
              </a:rPr>
              <a:t>Chefchaouen</a:t>
            </a:r>
            <a:r>
              <a:rPr lang="en-GB" sz="1800" b="1" dirty="0">
                <a:latin typeface="Arial" pitchFamily="34" charset="0"/>
                <a:ea typeface="Calibri" pitchFamily="34" charset="0"/>
                <a:cs typeface="Arial" pitchFamily="34" charset="0"/>
              </a:rPr>
              <a:t>:   26</a:t>
            </a:r>
            <a:endParaRPr lang="fr-FR" sz="1800" b="1" dirty="0">
              <a:latin typeface="Arial" pitchFamily="34" charset="0"/>
              <a:ea typeface="Calibri" pitchFamily="34" charset="0"/>
              <a:cs typeface="Arial" pitchFamily="34" charset="0"/>
            </a:endParaRPr>
          </a:p>
          <a:p>
            <a:pPr>
              <a:buFont typeface="Arial"/>
              <a:buChar char="•"/>
            </a:pPr>
            <a:r>
              <a:rPr lang="en-GB" sz="1800" b="1" dirty="0" err="1">
                <a:latin typeface="Arial" pitchFamily="34" charset="0"/>
                <a:ea typeface="Calibri" pitchFamily="34" charset="0"/>
                <a:cs typeface="Arial" pitchFamily="34" charset="0"/>
              </a:rPr>
              <a:t>Ouazzane</a:t>
            </a:r>
            <a:r>
              <a:rPr lang="en-GB" sz="1800" b="1" dirty="0">
                <a:latin typeface="Arial" pitchFamily="34" charset="0"/>
                <a:ea typeface="Calibri" pitchFamily="34" charset="0"/>
                <a:cs typeface="Arial" pitchFamily="34" charset="0"/>
              </a:rPr>
              <a:t>:        10</a:t>
            </a:r>
            <a:endParaRPr lang="fr-FR" sz="1800" b="1" dirty="0">
              <a:latin typeface="Arial" pitchFamily="34" charset="0"/>
              <a:ea typeface="Calibri" pitchFamily="34" charset="0"/>
              <a:cs typeface="Arial" pitchFamily="34" charset="0"/>
            </a:endParaRPr>
          </a:p>
          <a:p>
            <a:pPr>
              <a:buFont typeface="Arial"/>
              <a:buChar char="•"/>
            </a:pPr>
            <a:r>
              <a:rPr lang="en-GB" sz="1800" b="1" dirty="0">
                <a:latin typeface="Arial" pitchFamily="34" charset="0"/>
                <a:ea typeface="Calibri" pitchFamily="34" charset="0"/>
                <a:cs typeface="Arial" pitchFamily="34" charset="0"/>
              </a:rPr>
              <a:t>Al </a:t>
            </a:r>
            <a:r>
              <a:rPr lang="en-GB" sz="1800" b="1" dirty="0" err="1">
                <a:latin typeface="Arial" pitchFamily="34" charset="0"/>
                <a:ea typeface="Calibri" pitchFamily="34" charset="0"/>
                <a:cs typeface="Arial" pitchFamily="34" charset="0"/>
              </a:rPr>
              <a:t>Hoceima</a:t>
            </a:r>
            <a:r>
              <a:rPr lang="en-GB" sz="1800" b="1" dirty="0">
                <a:latin typeface="Arial" pitchFamily="34" charset="0"/>
                <a:ea typeface="Calibri" pitchFamily="34" charset="0"/>
                <a:cs typeface="Arial" pitchFamily="34" charset="0"/>
              </a:rPr>
              <a:t>   :   31</a:t>
            </a:r>
            <a:endParaRPr lang="fr-FR" sz="1800" b="1" dirty="0">
              <a:latin typeface="Arial" pitchFamily="34" charset="0"/>
              <a:ea typeface="Calibri" pitchFamily="34" charset="0"/>
              <a:cs typeface="Arial" pitchFamily="34" charset="0"/>
            </a:endParaRPr>
          </a:p>
          <a:p>
            <a:pPr>
              <a:buFont typeface="Arial"/>
              <a:buChar char="•"/>
            </a:pPr>
            <a:r>
              <a:rPr lang="en-GB" sz="1800" b="1" dirty="0" err="1">
                <a:latin typeface="Arial" pitchFamily="34" charset="0"/>
                <a:ea typeface="Calibri" pitchFamily="34" charset="0"/>
                <a:cs typeface="Arial" pitchFamily="34" charset="0"/>
              </a:rPr>
              <a:t>Larache</a:t>
            </a:r>
            <a:r>
              <a:rPr lang="en-GB" sz="1800" b="1" dirty="0">
                <a:latin typeface="Arial" pitchFamily="34" charset="0"/>
                <a:ea typeface="Calibri" pitchFamily="34" charset="0"/>
                <a:cs typeface="Arial" pitchFamily="34" charset="0"/>
              </a:rPr>
              <a:t> :           11</a:t>
            </a:r>
            <a:endParaRPr lang="fr-FR" sz="1800" b="1" dirty="0">
              <a:latin typeface="Arial" pitchFamily="34" charset="0"/>
              <a:ea typeface="Calibri" pitchFamily="34" charset="0"/>
              <a:cs typeface="Arial" pitchFamily="34" charset="0"/>
            </a:endParaRPr>
          </a:p>
          <a:p>
            <a:pPr>
              <a:buFont typeface="Arial"/>
              <a:buChar char="•"/>
            </a:pPr>
            <a:r>
              <a:rPr lang="en-GB" sz="1800" b="1" dirty="0" err="1">
                <a:latin typeface="Arial" pitchFamily="34" charset="0"/>
                <a:ea typeface="Calibri" pitchFamily="34" charset="0"/>
                <a:cs typeface="Arial" pitchFamily="34" charset="0"/>
              </a:rPr>
              <a:t>Fahs-Anjra</a:t>
            </a:r>
            <a:r>
              <a:rPr lang="en-GB" sz="1800" b="1" dirty="0">
                <a:latin typeface="Arial" pitchFamily="34" charset="0"/>
                <a:ea typeface="Calibri" pitchFamily="34" charset="0"/>
                <a:cs typeface="Arial" pitchFamily="34" charset="0"/>
              </a:rPr>
              <a:t> :        3</a:t>
            </a:r>
            <a:endParaRPr lang="fr-FR" sz="1800" b="1" dirty="0">
              <a:latin typeface="Arial" pitchFamily="34" charset="0"/>
              <a:ea typeface="Calibri" pitchFamily="34" charset="0"/>
              <a:cs typeface="Arial" pitchFamily="34" charset="0"/>
            </a:endParaRPr>
          </a:p>
          <a:p>
            <a:pPr marL="0" indent="0">
              <a:buNone/>
            </a:pPr>
            <a:r>
              <a:rPr lang="fr-FR" b="1" dirty="0"/>
              <a:t> </a:t>
            </a:r>
          </a:p>
          <a:p>
            <a:endParaRPr lang="fr-FR" b="1" dirty="0"/>
          </a:p>
        </p:txBody>
      </p:sp>
      <p:sp>
        <p:nvSpPr>
          <p:cNvPr id="5" name="Espace réservé du numéro de diapositive 4"/>
          <p:cNvSpPr>
            <a:spLocks noGrp="1"/>
          </p:cNvSpPr>
          <p:nvPr>
            <p:ph type="sldNum" sz="quarter" idx="4294967295"/>
          </p:nvPr>
        </p:nvSpPr>
        <p:spPr>
          <a:xfrm>
            <a:off x="10058400" y="6356350"/>
            <a:ext cx="2133600" cy="365125"/>
          </a:xfrm>
          <a:prstGeom prst="rect">
            <a:avLst/>
          </a:prstGeom>
        </p:spPr>
        <p:txBody>
          <a:bodyPr/>
          <a:lstStyle/>
          <a:p>
            <a:pPr>
              <a:defRPr/>
            </a:pPr>
            <a:fld id="{5DEF3350-74C6-4634-A694-E73D814C407F}" type="slidenum">
              <a:rPr lang="fr-FR" smtClean="0"/>
              <a:pPr>
                <a:defRPr/>
              </a:pPr>
              <a:t>46</a:t>
            </a:fld>
            <a:endParaRPr lang="fr-FR"/>
          </a:p>
        </p:txBody>
      </p:sp>
    </p:spTree>
    <p:extLst>
      <p:ext uri="{BB962C8B-B14F-4D97-AF65-F5344CB8AC3E}">
        <p14:creationId xmlns:p14="http://schemas.microsoft.com/office/powerpoint/2010/main" val="1357048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034118" y="589243"/>
            <a:ext cx="10515600" cy="1325563"/>
          </a:xfrm>
        </p:spPr>
        <p:txBody>
          <a:bodyPr/>
          <a:lstStyle/>
          <a:p>
            <a:r>
              <a:rPr lang="fr-FR" sz="3200" b="1" dirty="0">
                <a:solidFill>
                  <a:srgbClr val="0070C0"/>
                </a:solidFill>
              </a:rPr>
              <a:t>Problèmes Actuels</a:t>
            </a:r>
            <a:r>
              <a:rPr lang="fr-FR" sz="2800" b="1" dirty="0">
                <a:solidFill>
                  <a:srgbClr val="C00000"/>
                </a:solidFill>
              </a:rPr>
              <a:t/>
            </a:r>
            <a:br>
              <a:rPr lang="fr-FR" sz="2800" b="1" dirty="0">
                <a:solidFill>
                  <a:srgbClr val="C00000"/>
                </a:solidFill>
              </a:rPr>
            </a:br>
            <a:endParaRPr lang="fr-FR" sz="2800" b="1" dirty="0">
              <a:solidFill>
                <a:srgbClr val="C00000"/>
              </a:solidFill>
            </a:endParaRPr>
          </a:p>
        </p:txBody>
      </p:sp>
      <p:sp>
        <p:nvSpPr>
          <p:cNvPr id="3" name="Espace réservé du contenu 2"/>
          <p:cNvSpPr>
            <a:spLocks noGrp="1"/>
          </p:cNvSpPr>
          <p:nvPr>
            <p:ph idx="4294967295"/>
          </p:nvPr>
        </p:nvSpPr>
        <p:spPr>
          <a:xfrm>
            <a:off x="2059709" y="1687079"/>
            <a:ext cx="9411855" cy="4351338"/>
          </a:xfrm>
        </p:spPr>
        <p:txBody>
          <a:bodyPr/>
          <a:lstStyle/>
          <a:p>
            <a:pPr marL="0" indent="0">
              <a:buNone/>
            </a:pPr>
            <a:endParaRPr lang="fr-FR" sz="2000" dirty="0"/>
          </a:p>
          <a:p>
            <a:pPr marL="0" indent="0">
              <a:buNone/>
            </a:pPr>
            <a:r>
              <a:rPr lang="fr-FR" sz="2000" b="1" dirty="0"/>
              <a:t>Equipement et infrastructure</a:t>
            </a:r>
          </a:p>
          <a:p>
            <a:r>
              <a:rPr lang="fr-FR" sz="2000" dirty="0"/>
              <a:t>Les locaux construits par l’INDH ou par l’ADPN sont peu équipés en matériel de travail et mal agencés</a:t>
            </a:r>
          </a:p>
          <a:p>
            <a:r>
              <a:rPr lang="fr-FR" sz="2000" dirty="0"/>
              <a:t>Absence de budget de fonctionnement </a:t>
            </a:r>
          </a:p>
          <a:p>
            <a:r>
              <a:rPr lang="fr-FR" sz="2000" dirty="0"/>
              <a:t>Enclavement d’un grand nombre de douars (route d’accès)</a:t>
            </a:r>
          </a:p>
          <a:p>
            <a:pPr marL="0" indent="0">
              <a:buNone/>
            </a:pPr>
            <a:r>
              <a:rPr lang="fr-FR" sz="2000" dirty="0"/>
              <a:t> </a:t>
            </a:r>
          </a:p>
          <a:p>
            <a:pPr marL="0" indent="0">
              <a:buNone/>
            </a:pPr>
            <a:r>
              <a:rPr lang="fr-FR" sz="2000" b="1" dirty="0"/>
              <a:t>Formation et leadership</a:t>
            </a:r>
          </a:p>
          <a:p>
            <a:pPr>
              <a:buFont typeface="Arial"/>
              <a:buChar char="•"/>
            </a:pPr>
            <a:r>
              <a:rPr lang="fr-FR" sz="2000" dirty="0"/>
              <a:t> Manque de formation : Organisation et gestion, commercialisation, design</a:t>
            </a:r>
          </a:p>
          <a:p>
            <a:endParaRPr lang="fr-FR" sz="2000" dirty="0"/>
          </a:p>
        </p:txBody>
      </p:sp>
      <p:sp>
        <p:nvSpPr>
          <p:cNvPr id="4" name="Espace réservé du pied de page 3"/>
          <p:cNvSpPr>
            <a:spLocks noGrp="1"/>
          </p:cNvSpPr>
          <p:nvPr>
            <p:ph type="ftr" sz="quarter" idx="4294967295"/>
          </p:nvPr>
        </p:nvSpPr>
        <p:spPr>
          <a:xfrm>
            <a:off x="0" y="6356350"/>
            <a:ext cx="2895600" cy="365125"/>
          </a:xfrm>
          <a:prstGeom prst="rect">
            <a:avLst/>
          </a:prstGeom>
        </p:spPr>
        <p:txBody>
          <a:bodyPr/>
          <a:lstStyle/>
          <a:p>
            <a:pPr>
              <a:defRPr/>
            </a:pPr>
            <a:r>
              <a:rPr lang="fr-FR"/>
              <a:t>v120917</a:t>
            </a:r>
          </a:p>
        </p:txBody>
      </p:sp>
      <p:sp>
        <p:nvSpPr>
          <p:cNvPr id="5" name="Espace réservé du numéro de diapositive 4"/>
          <p:cNvSpPr>
            <a:spLocks noGrp="1"/>
          </p:cNvSpPr>
          <p:nvPr>
            <p:ph type="sldNum" sz="quarter" idx="4294967295"/>
          </p:nvPr>
        </p:nvSpPr>
        <p:spPr>
          <a:xfrm>
            <a:off x="10058400" y="6356350"/>
            <a:ext cx="2133600" cy="365125"/>
          </a:xfrm>
          <a:prstGeom prst="rect">
            <a:avLst/>
          </a:prstGeom>
        </p:spPr>
        <p:txBody>
          <a:bodyPr/>
          <a:lstStyle/>
          <a:p>
            <a:pPr>
              <a:defRPr/>
            </a:pPr>
            <a:fld id="{5DEF3350-74C6-4634-A694-E73D814C407F}" type="slidenum">
              <a:rPr lang="fr-FR" smtClean="0"/>
              <a:pPr>
                <a:defRPr/>
              </a:pPr>
              <a:t>47</a:t>
            </a:fld>
            <a:endParaRPr lang="fr-FR"/>
          </a:p>
        </p:txBody>
      </p:sp>
    </p:spTree>
    <p:extLst>
      <p:ext uri="{BB962C8B-B14F-4D97-AF65-F5344CB8AC3E}">
        <p14:creationId xmlns:p14="http://schemas.microsoft.com/office/powerpoint/2010/main" val="2339082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8077200" y="6356351"/>
            <a:ext cx="2133600" cy="365125"/>
          </a:xfrm>
          <a:prstGeom prst="rect">
            <a:avLst/>
          </a:prstGeom>
        </p:spPr>
        <p:txBody>
          <a:bodyPr/>
          <a:lstStyle/>
          <a:p>
            <a:pPr>
              <a:defRPr/>
            </a:pPr>
            <a:fld id="{0C0C2C0B-2DBA-4452-959E-BA7D50661EB6}" type="slidenum">
              <a:rPr lang="fr-FR" smtClean="0"/>
              <a:pPr>
                <a:defRPr/>
              </a:pPr>
              <a:t>48</a:t>
            </a:fld>
            <a:endParaRPr lang="fr-FR"/>
          </a:p>
        </p:txBody>
      </p:sp>
      <p:sp>
        <p:nvSpPr>
          <p:cNvPr id="4" name="Rectangle 3"/>
          <p:cNvSpPr/>
          <p:nvPr/>
        </p:nvSpPr>
        <p:spPr>
          <a:xfrm>
            <a:off x="2556845" y="806488"/>
            <a:ext cx="9635155" cy="5472267"/>
          </a:xfrm>
          <a:prstGeom prst="rect">
            <a:avLst/>
          </a:prstGeom>
        </p:spPr>
        <p:txBody>
          <a:bodyPr wrap="square">
            <a:spAutoFit/>
          </a:bodyPr>
          <a:lstStyle/>
          <a:p>
            <a:pPr eaLnBrk="0" hangingPunct="0">
              <a:spcBef>
                <a:spcPct val="20000"/>
              </a:spcBef>
            </a:pPr>
            <a:r>
              <a:rPr lang="fr-FR" sz="2000" b="1" dirty="0">
                <a:solidFill>
                  <a:srgbClr val="0070C0"/>
                </a:solidFill>
              </a:rPr>
              <a:t> </a:t>
            </a:r>
            <a:r>
              <a:rPr lang="fr-FR" sz="2800" b="1" dirty="0">
                <a:solidFill>
                  <a:srgbClr val="0070C0"/>
                </a:solidFill>
              </a:rPr>
              <a:t>Commercialisation</a:t>
            </a:r>
          </a:p>
          <a:p>
            <a:pPr eaLnBrk="0" hangingPunct="0">
              <a:spcBef>
                <a:spcPct val="20000"/>
              </a:spcBef>
              <a:buFont typeface="Arial" pitchFamily="34" charset="0"/>
              <a:buChar char="•"/>
            </a:pPr>
            <a:endParaRPr lang="fr-FR" sz="1400" dirty="0"/>
          </a:p>
          <a:p>
            <a:pPr eaLnBrk="0" hangingPunct="0">
              <a:spcBef>
                <a:spcPct val="20000"/>
              </a:spcBef>
              <a:buFont typeface="Arial" pitchFamily="34" charset="0"/>
              <a:buChar char="•"/>
            </a:pPr>
            <a:r>
              <a:rPr lang="fr-FR" sz="2400" dirty="0"/>
              <a:t> Aucun effort d’innovation et d’adaptation des produits aux besoins de la clientèle</a:t>
            </a:r>
          </a:p>
          <a:p>
            <a:pPr lvl="0" eaLnBrk="0" hangingPunct="0">
              <a:spcBef>
                <a:spcPct val="20000"/>
              </a:spcBef>
              <a:buFont typeface="Arial" pitchFamily="34" charset="0"/>
              <a:buChar char="•"/>
            </a:pPr>
            <a:endParaRPr lang="fr-FR" sz="1600" dirty="0"/>
          </a:p>
          <a:p>
            <a:pPr lvl="0" eaLnBrk="0" hangingPunct="0">
              <a:spcBef>
                <a:spcPct val="20000"/>
              </a:spcBef>
              <a:buFont typeface="Arial" pitchFamily="34" charset="0"/>
              <a:buChar char="•"/>
            </a:pPr>
            <a:r>
              <a:rPr lang="fr-FR" sz="2400" dirty="0"/>
              <a:t> Absence d’un réel accompagnement des coopératives  lors des événements et foires régionales</a:t>
            </a:r>
          </a:p>
          <a:p>
            <a:pPr lvl="0" eaLnBrk="0" hangingPunct="0">
              <a:spcBef>
                <a:spcPct val="20000"/>
              </a:spcBef>
              <a:buFont typeface="Arial" pitchFamily="34" charset="0"/>
              <a:buChar char="•"/>
            </a:pPr>
            <a:endParaRPr lang="fr-FR" sz="1600" dirty="0"/>
          </a:p>
          <a:p>
            <a:pPr eaLnBrk="0" hangingPunct="0">
              <a:spcBef>
                <a:spcPct val="20000"/>
              </a:spcBef>
              <a:buFont typeface="Arial" pitchFamily="34" charset="0"/>
              <a:buChar char="•"/>
            </a:pPr>
            <a:r>
              <a:rPr lang="fr-FR" sz="2400" dirty="0"/>
              <a:t> Financement</a:t>
            </a:r>
          </a:p>
          <a:p>
            <a:pPr eaLnBrk="0" hangingPunct="0">
              <a:spcBef>
                <a:spcPct val="20000"/>
              </a:spcBef>
            </a:pPr>
            <a:endParaRPr lang="fr-FR" sz="1600" dirty="0"/>
          </a:p>
          <a:p>
            <a:pPr lvl="0" eaLnBrk="0" hangingPunct="0">
              <a:spcBef>
                <a:spcPct val="20000"/>
              </a:spcBef>
              <a:buFont typeface="Arial" pitchFamily="34" charset="0"/>
              <a:buChar char="•"/>
            </a:pPr>
            <a:r>
              <a:rPr lang="fr-FR" sz="2400" dirty="0"/>
              <a:t> Manque de fonds de roulement : les artisanes travaillent à la commande</a:t>
            </a:r>
          </a:p>
          <a:p>
            <a:pPr lvl="0" eaLnBrk="0" hangingPunct="0">
              <a:spcBef>
                <a:spcPct val="20000"/>
              </a:spcBef>
            </a:pPr>
            <a:endParaRPr lang="fr-FR" sz="1600" dirty="0"/>
          </a:p>
          <a:p>
            <a:pPr lvl="0" eaLnBrk="0" hangingPunct="0">
              <a:spcBef>
                <a:spcPct val="20000"/>
              </a:spcBef>
              <a:buFont typeface="Arial" pitchFamily="34" charset="0"/>
              <a:buChar char="•"/>
            </a:pPr>
            <a:r>
              <a:rPr lang="fr-FR" sz="2400" dirty="0"/>
              <a:t> Aucun accès au micro crédits et d’aides au financement</a:t>
            </a:r>
          </a:p>
          <a:p>
            <a:pPr eaLnBrk="0" hangingPunct="0">
              <a:spcBef>
                <a:spcPct val="20000"/>
              </a:spcBef>
              <a:buFont typeface="Arial" pitchFamily="34" charset="0"/>
              <a:buChar char="•"/>
            </a:pPr>
            <a:endParaRPr lang="fr-FR" sz="2000" dirty="0"/>
          </a:p>
        </p:txBody>
      </p:sp>
    </p:spTree>
    <p:extLst>
      <p:ext uri="{BB962C8B-B14F-4D97-AF65-F5344CB8AC3E}">
        <p14:creationId xmlns:p14="http://schemas.microsoft.com/office/powerpoint/2010/main" val="1059660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8077200" y="6356351"/>
            <a:ext cx="2133600" cy="365125"/>
          </a:xfrm>
          <a:prstGeom prst="rect">
            <a:avLst/>
          </a:prstGeom>
        </p:spPr>
        <p:txBody>
          <a:bodyPr/>
          <a:lstStyle/>
          <a:p>
            <a:pPr>
              <a:defRPr/>
            </a:pPr>
            <a:fld id="{0C0C2C0B-2DBA-4452-959E-BA7D50661EB6}" type="slidenum">
              <a:rPr lang="fr-FR" smtClean="0"/>
              <a:pPr>
                <a:defRPr/>
              </a:pPr>
              <a:t>49</a:t>
            </a:fld>
            <a:endParaRPr lang="fr-FR"/>
          </a:p>
        </p:txBody>
      </p:sp>
      <p:sp>
        <p:nvSpPr>
          <p:cNvPr id="4" name="Rectangle 3"/>
          <p:cNvSpPr/>
          <p:nvPr/>
        </p:nvSpPr>
        <p:spPr>
          <a:xfrm>
            <a:off x="3020980" y="1488373"/>
            <a:ext cx="8856984" cy="2893100"/>
          </a:xfrm>
          <a:prstGeom prst="rect">
            <a:avLst/>
          </a:prstGeom>
        </p:spPr>
        <p:txBody>
          <a:bodyPr wrap="square">
            <a:spAutoFit/>
          </a:bodyPr>
          <a:lstStyle/>
          <a:p>
            <a:r>
              <a:rPr lang="fr-FR" sz="2800" b="1" dirty="0">
                <a:solidFill>
                  <a:srgbClr val="0070C0"/>
                </a:solidFill>
              </a:rPr>
              <a:t>Connaissance du métier</a:t>
            </a:r>
          </a:p>
          <a:p>
            <a:pPr marL="285750" indent="-285750">
              <a:buFont typeface="Wingdings" charset="2"/>
              <a:buChar char="§"/>
            </a:pPr>
            <a:endParaRPr lang="fr-FR" b="1" u="sng" dirty="0"/>
          </a:p>
          <a:p>
            <a:pPr marL="285750" indent="-285750">
              <a:buFont typeface="Arial"/>
              <a:buChar char="•"/>
            </a:pPr>
            <a:endParaRPr lang="fr-FR" b="1" u="sng" dirty="0"/>
          </a:p>
          <a:p>
            <a:pPr lvl="0"/>
            <a:r>
              <a:rPr lang="fr-FR" sz="2000" b="1" dirty="0"/>
              <a:t>Apprentissage du métier se fait sur le terrain sans formation préalable</a:t>
            </a:r>
          </a:p>
          <a:p>
            <a:pPr lvl="0"/>
            <a:r>
              <a:rPr lang="fr-FR" sz="2000" b="1" dirty="0"/>
              <a:t> </a:t>
            </a:r>
          </a:p>
          <a:p>
            <a:pPr lvl="0"/>
            <a:r>
              <a:rPr lang="fr-FR" sz="2000" b="1" dirty="0"/>
              <a:t>Manque d’originalité dans la création de nouveau design</a:t>
            </a:r>
          </a:p>
          <a:p>
            <a:pPr lvl="0"/>
            <a:endParaRPr lang="fr-FR" sz="2000" b="1" dirty="0"/>
          </a:p>
          <a:p>
            <a:pPr lvl="0"/>
            <a:r>
              <a:rPr lang="fr-FR" sz="2000" b="1" dirty="0"/>
              <a:t>Manque d’organisation et planification de la production</a:t>
            </a:r>
          </a:p>
          <a:p>
            <a:pPr lvl="0"/>
            <a:endParaRPr lang="fr-FR" dirty="0"/>
          </a:p>
        </p:txBody>
      </p:sp>
    </p:spTree>
    <p:extLst>
      <p:ext uri="{BB962C8B-B14F-4D97-AF65-F5344CB8AC3E}">
        <p14:creationId xmlns:p14="http://schemas.microsoft.com/office/powerpoint/2010/main" val="8532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335013" y="1238698"/>
            <a:ext cx="171448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b="1" dirty="0">
                <a:solidFill>
                  <a:srgbClr val="00B0F0"/>
                </a:solidFill>
                <a:latin typeface="Century Gothic"/>
                <a:cs typeface="Century Gothic"/>
              </a:rPr>
              <a:t>TANGER</a:t>
            </a:r>
          </a:p>
          <a:p>
            <a:pPr eaLnBrk="0" fontAlgn="base" hangingPunct="0">
              <a:spcBef>
                <a:spcPct val="0"/>
              </a:spcBef>
              <a:spcAft>
                <a:spcPct val="0"/>
              </a:spcAft>
            </a:pPr>
            <a:r>
              <a:rPr lang="en-US" sz="2400" b="1" dirty="0" err="1">
                <a:solidFill>
                  <a:srgbClr val="00B0F0"/>
                </a:solidFill>
                <a:latin typeface="Century Gothic"/>
                <a:cs typeface="Century Gothic"/>
              </a:rPr>
              <a:t>Fahs</a:t>
            </a:r>
            <a:r>
              <a:rPr lang="en-US" sz="2400" b="1" dirty="0">
                <a:solidFill>
                  <a:srgbClr val="00B0F0"/>
                </a:solidFill>
                <a:latin typeface="Century Gothic"/>
                <a:cs typeface="Century Gothic"/>
              </a:rPr>
              <a:t> </a:t>
            </a:r>
            <a:r>
              <a:rPr lang="en-US" sz="2400" b="1" dirty="0" err="1">
                <a:solidFill>
                  <a:srgbClr val="00B0F0"/>
                </a:solidFill>
                <a:latin typeface="Century Gothic"/>
                <a:cs typeface="Century Gothic"/>
              </a:rPr>
              <a:t>Anjra</a:t>
            </a:r>
            <a:r>
              <a:rPr lang="fr-FR" sz="2400" b="1" dirty="0">
                <a:solidFill>
                  <a:srgbClr val="00B0F0"/>
                </a:solidFill>
                <a:latin typeface="Century Gothic"/>
                <a:cs typeface="Century Gothic"/>
              </a:rPr>
              <a:t> </a:t>
            </a:r>
          </a:p>
        </p:txBody>
      </p:sp>
      <p:sp>
        <p:nvSpPr>
          <p:cNvPr id="8" name="Rectangle à coins arrondis 7"/>
          <p:cNvSpPr/>
          <p:nvPr/>
        </p:nvSpPr>
        <p:spPr>
          <a:xfrm>
            <a:off x="3167042" y="367553"/>
            <a:ext cx="3786214" cy="156095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3013890" y="435795"/>
            <a:ext cx="3793054" cy="14927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400" b="1" dirty="0">
                <a:solidFill>
                  <a:schemeClr val="bg1"/>
                </a:solidFill>
                <a:latin typeface="Arial" pitchFamily="34" charset="0"/>
                <a:ea typeface="Calibri" pitchFamily="34" charset="0"/>
                <a:cs typeface="Times New Roman" pitchFamily="18" charset="0"/>
              </a:rPr>
              <a:t>                      ETAT DES LIEUX</a:t>
            </a:r>
          </a:p>
          <a:p>
            <a:pPr fontAlgn="base">
              <a:spcBef>
                <a:spcPct val="0"/>
              </a:spcBef>
              <a:spcAft>
                <a:spcPct val="0"/>
              </a:spcAft>
            </a:pPr>
            <a:r>
              <a:rPr lang="fr-FR" sz="1400" b="1" dirty="0">
                <a:solidFill>
                  <a:schemeClr val="bg1"/>
                </a:solidFill>
                <a:latin typeface="Arial" pitchFamily="34" charset="0"/>
                <a:ea typeface="Calibri" pitchFamily="34" charset="0"/>
                <a:cs typeface="Times New Roman" pitchFamily="18" charset="0"/>
              </a:rPr>
              <a:t>                                               </a:t>
            </a:r>
            <a:endParaRPr lang="fr-FR" sz="700" dirty="0">
              <a:solidFill>
                <a:schemeClr val="bg1"/>
              </a:solidFill>
              <a:latin typeface="Arial" pitchFamily="34" charset="0"/>
              <a:cs typeface="Arial" pitchFamily="34" charset="0"/>
            </a:endParaRPr>
          </a:p>
          <a:p>
            <a:pPr marL="285750" indent="-285750" eaLnBrk="0" fontAlgn="base" hangingPunct="0">
              <a:lnSpc>
                <a:spcPct val="150000"/>
              </a:lnSpc>
              <a:spcBef>
                <a:spcPct val="0"/>
              </a:spcBef>
              <a:spcAft>
                <a:spcPct val="0"/>
              </a:spcAft>
              <a:buFont typeface="Arial"/>
              <a:buChar char="•"/>
            </a:pPr>
            <a:r>
              <a:rPr lang="fr-FR" sz="1400" b="1" dirty="0">
                <a:solidFill>
                  <a:schemeClr val="bg1"/>
                </a:solidFill>
                <a:latin typeface="Arial" pitchFamily="34" charset="0"/>
                <a:ea typeface="Calibri" pitchFamily="34" charset="0"/>
                <a:cs typeface="Times New Roman" pitchFamily="18" charset="0"/>
              </a:rPr>
              <a:t>Centre </a:t>
            </a:r>
            <a:r>
              <a:rPr lang="fr-FR" sz="1400" b="1" dirty="0" err="1">
                <a:solidFill>
                  <a:schemeClr val="bg1"/>
                </a:solidFill>
                <a:latin typeface="Arial" pitchFamily="34" charset="0"/>
                <a:ea typeface="Calibri" pitchFamily="34" charset="0"/>
                <a:cs typeface="Times New Roman" pitchFamily="18" charset="0"/>
              </a:rPr>
              <a:t>Khemis</a:t>
            </a:r>
            <a:r>
              <a:rPr lang="fr-FR" sz="1400" b="1" dirty="0">
                <a:solidFill>
                  <a:schemeClr val="bg1"/>
                </a:solidFill>
                <a:latin typeface="Arial" pitchFamily="34" charset="0"/>
                <a:ea typeface="Calibri" pitchFamily="34" charset="0"/>
                <a:cs typeface="Times New Roman" pitchFamily="18" charset="0"/>
              </a:rPr>
              <a:t> </a:t>
            </a:r>
            <a:r>
              <a:rPr lang="fr-FR" sz="1400" b="1" dirty="0" err="1">
                <a:solidFill>
                  <a:schemeClr val="bg1"/>
                </a:solidFill>
                <a:latin typeface="Arial" pitchFamily="34" charset="0"/>
                <a:ea typeface="Calibri" pitchFamily="34" charset="0"/>
                <a:cs typeface="Times New Roman" pitchFamily="18" charset="0"/>
              </a:rPr>
              <a:t>Anjra</a:t>
            </a:r>
            <a:r>
              <a:rPr lang="fr-FR" sz="1400" b="1" dirty="0">
                <a:solidFill>
                  <a:schemeClr val="bg1"/>
                </a:solidFill>
                <a:latin typeface="Arial" pitchFamily="34" charset="0"/>
                <a:ea typeface="Calibri" pitchFamily="34" charset="0"/>
                <a:cs typeface="Times New Roman" pitchFamily="18" charset="0"/>
              </a:rPr>
              <a:t> : 03 coopératives</a:t>
            </a:r>
            <a:endParaRPr lang="fr-FR" sz="700" dirty="0">
              <a:solidFill>
                <a:schemeClr val="bg1"/>
              </a:solidFill>
              <a:latin typeface="Arial" pitchFamily="34" charset="0"/>
              <a:cs typeface="Arial" pitchFamily="34" charset="0"/>
            </a:endParaRPr>
          </a:p>
          <a:p>
            <a:pPr marL="285750" indent="-285750" eaLnBrk="0" fontAlgn="base" hangingPunct="0">
              <a:lnSpc>
                <a:spcPct val="150000"/>
              </a:lnSpc>
              <a:spcBef>
                <a:spcPct val="0"/>
              </a:spcBef>
              <a:spcAft>
                <a:spcPct val="0"/>
              </a:spcAft>
              <a:buFont typeface="Arial"/>
              <a:buChar char="•"/>
            </a:pPr>
            <a:r>
              <a:rPr lang="fr-FR" sz="1400" b="1" dirty="0" err="1">
                <a:solidFill>
                  <a:schemeClr val="bg1"/>
                </a:solidFill>
                <a:latin typeface="Arial" pitchFamily="34" charset="0"/>
                <a:ea typeface="Calibri" pitchFamily="34" charset="0"/>
                <a:cs typeface="Times New Roman" pitchFamily="18" charset="0"/>
              </a:rPr>
              <a:t>TletaTaghrat</a:t>
            </a:r>
            <a:r>
              <a:rPr lang="fr-FR" sz="1400" b="1" dirty="0">
                <a:solidFill>
                  <a:schemeClr val="bg1"/>
                </a:solidFill>
                <a:latin typeface="Arial" pitchFamily="34" charset="0"/>
                <a:ea typeface="Calibri" pitchFamily="34" charset="0"/>
                <a:cs typeface="Times New Roman" pitchFamily="18" charset="0"/>
              </a:rPr>
              <a:t> :  01 Dar </a:t>
            </a:r>
            <a:r>
              <a:rPr lang="fr-FR" sz="1400" b="1" dirty="0" err="1">
                <a:solidFill>
                  <a:schemeClr val="bg1"/>
                </a:solidFill>
                <a:latin typeface="Arial" pitchFamily="34" charset="0"/>
                <a:ea typeface="Calibri" pitchFamily="34" charset="0"/>
                <a:cs typeface="Times New Roman" pitchFamily="18" charset="0"/>
              </a:rPr>
              <a:t>Saniaa</a:t>
            </a:r>
            <a:endParaRPr lang="fr-FR" sz="700" dirty="0">
              <a:solidFill>
                <a:schemeClr val="bg1"/>
              </a:solidFill>
              <a:latin typeface="Arial" pitchFamily="34" charset="0"/>
              <a:cs typeface="Arial" pitchFamily="34" charset="0"/>
            </a:endParaRPr>
          </a:p>
          <a:p>
            <a:pPr marL="285750" indent="-285750" eaLnBrk="0" fontAlgn="base" hangingPunct="0">
              <a:lnSpc>
                <a:spcPct val="150000"/>
              </a:lnSpc>
              <a:spcBef>
                <a:spcPct val="0"/>
              </a:spcBef>
              <a:spcAft>
                <a:spcPct val="0"/>
              </a:spcAft>
              <a:buFont typeface="Arial"/>
              <a:buChar char="•"/>
            </a:pPr>
            <a:r>
              <a:rPr lang="fr-FR" sz="1400" b="1" dirty="0">
                <a:solidFill>
                  <a:schemeClr val="bg1"/>
                </a:solidFill>
                <a:latin typeface="Arial" pitchFamily="34" charset="0"/>
                <a:ea typeface="Calibri" pitchFamily="34" charset="0"/>
                <a:cs typeface="Times New Roman" pitchFamily="18" charset="0"/>
              </a:rPr>
              <a:t>Centre de formation: Fermé</a:t>
            </a:r>
            <a:endParaRPr lang="fr-FR" dirty="0">
              <a:solidFill>
                <a:schemeClr val="bg1"/>
              </a:solidFill>
              <a:latin typeface="Arial" pitchFamily="34" charset="0"/>
              <a:cs typeface="Arial" pitchFamily="34" charset="0"/>
            </a:endParaRPr>
          </a:p>
        </p:txBody>
      </p:sp>
      <p:sp>
        <p:nvSpPr>
          <p:cNvPr id="10" name="Ellipse 9"/>
          <p:cNvSpPr/>
          <p:nvPr/>
        </p:nvSpPr>
        <p:spPr>
          <a:xfrm>
            <a:off x="6953256" y="367553"/>
            <a:ext cx="3500430" cy="1649778"/>
          </a:xfrm>
          <a:prstGeom prst="ellipse">
            <a:avLst/>
          </a:prstGeom>
          <a:solidFill>
            <a:schemeClr val="bg1"/>
          </a:solidFill>
          <a:ln w="349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600" b="1" dirty="0"/>
          </a:p>
          <a:p>
            <a:pPr>
              <a:lnSpc>
                <a:spcPct val="150000"/>
              </a:lnSpc>
            </a:pPr>
            <a:r>
              <a:rPr lang="fr-FR" sz="1600" b="1" dirty="0"/>
              <a:t> </a:t>
            </a:r>
          </a:p>
          <a:p>
            <a:pPr>
              <a:lnSpc>
                <a:spcPct val="150000"/>
              </a:lnSpc>
            </a:pPr>
            <a:r>
              <a:rPr lang="fr-FR" sz="1600" b="1" dirty="0">
                <a:solidFill>
                  <a:schemeClr val="tx1"/>
                </a:solidFill>
              </a:rPr>
              <a:t>     Produits Phares </a:t>
            </a:r>
            <a:endParaRPr lang="fr-FR" sz="1600" dirty="0">
              <a:solidFill>
                <a:schemeClr val="tx1"/>
              </a:solidFill>
            </a:endParaRPr>
          </a:p>
          <a:p>
            <a:pPr>
              <a:lnSpc>
                <a:spcPct val="150000"/>
              </a:lnSpc>
            </a:pPr>
            <a:r>
              <a:rPr lang="fr-FR" sz="1600" b="1" dirty="0">
                <a:solidFill>
                  <a:schemeClr val="tx1"/>
                </a:solidFill>
              </a:rPr>
              <a:t>    Tissage traditionnel</a:t>
            </a:r>
            <a:endParaRPr lang="fr-FR" sz="1600" dirty="0">
              <a:solidFill>
                <a:schemeClr val="tx1"/>
              </a:solidFill>
            </a:endParaRPr>
          </a:p>
          <a:p>
            <a:pPr>
              <a:lnSpc>
                <a:spcPct val="150000"/>
              </a:lnSpc>
            </a:pPr>
            <a:r>
              <a:rPr lang="fr-FR" sz="1600" b="1" dirty="0">
                <a:solidFill>
                  <a:schemeClr val="tx1"/>
                </a:solidFill>
              </a:rPr>
              <a:t>   Couture traditionnelle</a:t>
            </a:r>
            <a:endParaRPr lang="fr-FR" sz="1600" dirty="0">
              <a:solidFill>
                <a:schemeClr val="tx1"/>
              </a:solidFill>
            </a:endParaRPr>
          </a:p>
          <a:p>
            <a:pPr>
              <a:lnSpc>
                <a:spcPct val="150000"/>
              </a:lnSpc>
            </a:pPr>
            <a:r>
              <a:rPr lang="fr-FR" sz="1600" b="1" dirty="0">
                <a:solidFill>
                  <a:schemeClr val="tx1"/>
                </a:solidFill>
              </a:rPr>
              <a:t>    </a:t>
            </a:r>
            <a:r>
              <a:rPr lang="fr-FR" sz="1600" b="1" dirty="0" err="1">
                <a:solidFill>
                  <a:schemeClr val="tx1"/>
                </a:solidFill>
              </a:rPr>
              <a:t>Mendil</a:t>
            </a:r>
            <a:r>
              <a:rPr lang="fr-FR" sz="1600" b="1" dirty="0">
                <a:solidFill>
                  <a:schemeClr val="tx1"/>
                </a:solidFill>
              </a:rPr>
              <a:t> -Doum</a:t>
            </a:r>
            <a:endParaRPr lang="fr-FR" sz="1600" dirty="0">
              <a:solidFill>
                <a:schemeClr val="tx1"/>
              </a:solidFill>
            </a:endParaRPr>
          </a:p>
          <a:p>
            <a:pPr>
              <a:lnSpc>
                <a:spcPct val="150000"/>
              </a:lnSpc>
            </a:pPr>
            <a:r>
              <a:rPr lang="fr-FR" sz="1600" dirty="0">
                <a:solidFill>
                  <a:schemeClr val="tx1"/>
                </a:solidFill>
              </a:rPr>
              <a:t> </a:t>
            </a:r>
          </a:p>
          <a:p>
            <a:pPr algn="ctr"/>
            <a:endParaRPr lang="fr-FR" sz="1600" dirty="0"/>
          </a:p>
        </p:txBody>
      </p:sp>
      <p:sp>
        <p:nvSpPr>
          <p:cNvPr id="11" name="Rectangle 10"/>
          <p:cNvSpPr/>
          <p:nvPr/>
        </p:nvSpPr>
        <p:spPr>
          <a:xfrm>
            <a:off x="1027915" y="3900887"/>
            <a:ext cx="2571768" cy="369332"/>
          </a:xfrm>
          <a:prstGeom prst="rect">
            <a:avLst/>
          </a:prstGeom>
        </p:spPr>
        <p:txBody>
          <a:bodyPr wrap="square">
            <a:spAutoFit/>
          </a:bodyPr>
          <a:lstStyle/>
          <a:p>
            <a:r>
              <a:rPr lang="fr-FR" b="1" dirty="0">
                <a:solidFill>
                  <a:srgbClr val="FF0000"/>
                </a:solidFill>
              </a:rPr>
              <a:t>Problèmes Actuels</a:t>
            </a:r>
          </a:p>
        </p:txBody>
      </p:sp>
      <p:sp>
        <p:nvSpPr>
          <p:cNvPr id="61445" name="Rectangle 5"/>
          <p:cNvSpPr>
            <a:spLocks noChangeArrowheads="1"/>
          </p:cNvSpPr>
          <p:nvPr/>
        </p:nvSpPr>
        <p:spPr bwMode="auto">
          <a:xfrm>
            <a:off x="1027915" y="4203058"/>
            <a:ext cx="4857752" cy="17389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fr-FR" sz="1200" b="1" dirty="0">
                <a:latin typeface="Century Gothic"/>
                <a:cs typeface="Century Gothic"/>
              </a:rPr>
              <a:t>Accès à la clientèle - Commercialisation</a:t>
            </a:r>
          </a:p>
          <a:p>
            <a:pPr eaLnBrk="0" fontAlgn="base" hangingPunct="0">
              <a:lnSpc>
                <a:spcPct val="150000"/>
              </a:lnSpc>
              <a:spcBef>
                <a:spcPct val="0"/>
              </a:spcBef>
              <a:spcAft>
                <a:spcPct val="0"/>
              </a:spcAft>
            </a:pPr>
            <a:r>
              <a:rPr lang="fr-FR" sz="1200" b="1" dirty="0">
                <a:latin typeface="Century Gothic"/>
                <a:cs typeface="Century Gothic"/>
              </a:rPr>
              <a:t>Matières premières</a:t>
            </a:r>
          </a:p>
          <a:p>
            <a:pPr eaLnBrk="0" fontAlgn="base" hangingPunct="0">
              <a:lnSpc>
                <a:spcPct val="150000"/>
              </a:lnSpc>
              <a:spcBef>
                <a:spcPct val="0"/>
              </a:spcBef>
              <a:spcAft>
                <a:spcPct val="0"/>
              </a:spcAft>
            </a:pPr>
            <a:r>
              <a:rPr lang="fr-FR" sz="1200" b="1" dirty="0">
                <a:latin typeface="Century Gothic"/>
                <a:cs typeface="Century Gothic"/>
              </a:rPr>
              <a:t>Production à domicile</a:t>
            </a:r>
          </a:p>
          <a:p>
            <a:pPr eaLnBrk="0" fontAlgn="base" hangingPunct="0">
              <a:lnSpc>
                <a:spcPct val="150000"/>
              </a:lnSpc>
              <a:spcBef>
                <a:spcPct val="0"/>
              </a:spcBef>
              <a:spcAft>
                <a:spcPct val="0"/>
              </a:spcAft>
            </a:pPr>
            <a:r>
              <a:rPr lang="fr-FR" sz="1200" b="1" dirty="0">
                <a:latin typeface="Century Gothic"/>
                <a:cs typeface="Century Gothic"/>
              </a:rPr>
              <a:t>Intermédiaires</a:t>
            </a:r>
          </a:p>
          <a:p>
            <a:pPr eaLnBrk="0" fontAlgn="base" hangingPunct="0">
              <a:lnSpc>
                <a:spcPct val="150000"/>
              </a:lnSpc>
              <a:spcBef>
                <a:spcPct val="0"/>
              </a:spcBef>
              <a:spcAft>
                <a:spcPct val="0"/>
              </a:spcAft>
            </a:pPr>
            <a:r>
              <a:rPr lang="fr-FR" sz="1200" b="1" dirty="0">
                <a:latin typeface="Century Gothic"/>
                <a:cs typeface="Century Gothic"/>
              </a:rPr>
              <a:t>Pas de diversification du produit </a:t>
            </a:r>
            <a:r>
              <a:rPr lang="fr-FR" sz="1200" b="1" dirty="0" err="1">
                <a:latin typeface="Century Gothic"/>
                <a:cs typeface="Century Gothic"/>
              </a:rPr>
              <a:t>Mendil</a:t>
            </a:r>
            <a:r>
              <a:rPr lang="fr-FR" sz="1200" b="1" dirty="0">
                <a:latin typeface="Century Gothic"/>
                <a:cs typeface="Century Gothic"/>
              </a:rPr>
              <a:t> : malgré des sessions de formation annuel en production et commercialisation</a:t>
            </a:r>
          </a:p>
        </p:txBody>
      </p:sp>
      <p:sp>
        <p:nvSpPr>
          <p:cNvPr id="14" name="Rectangle 13"/>
          <p:cNvSpPr/>
          <p:nvPr/>
        </p:nvSpPr>
        <p:spPr>
          <a:xfrm>
            <a:off x="6882840" y="4240926"/>
            <a:ext cx="2571768" cy="369332"/>
          </a:xfrm>
          <a:prstGeom prst="rect">
            <a:avLst/>
          </a:prstGeom>
        </p:spPr>
        <p:txBody>
          <a:bodyPr wrap="square">
            <a:spAutoFit/>
          </a:bodyPr>
          <a:lstStyle/>
          <a:p>
            <a:r>
              <a:rPr lang="fr-FR" b="1" dirty="0">
                <a:solidFill>
                  <a:srgbClr val="00B050"/>
                </a:solidFill>
              </a:rPr>
              <a:t>Solutions proposées </a:t>
            </a:r>
          </a:p>
        </p:txBody>
      </p:sp>
      <p:pic>
        <p:nvPicPr>
          <p:cNvPr id="16" name="Image 15" descr="IMG-20180919-WA0020.jpg"/>
          <p:cNvPicPr>
            <a:picLocks noChangeAspect="1"/>
          </p:cNvPicPr>
          <p:nvPr/>
        </p:nvPicPr>
        <p:blipFill>
          <a:blip r:embed="rId2" cstate="print"/>
          <a:stretch>
            <a:fillRect/>
          </a:stretch>
        </p:blipFill>
        <p:spPr>
          <a:xfrm>
            <a:off x="8548115" y="2105204"/>
            <a:ext cx="2165300" cy="1755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descr="IMG-20180919-WA0026.jpg"/>
          <p:cNvPicPr>
            <a:picLocks noChangeAspect="1"/>
          </p:cNvPicPr>
          <p:nvPr/>
        </p:nvPicPr>
        <p:blipFill>
          <a:blip r:embed="rId3" cstate="print"/>
          <a:stretch>
            <a:fillRect/>
          </a:stretch>
        </p:blipFill>
        <p:spPr>
          <a:xfrm>
            <a:off x="5844708" y="2105204"/>
            <a:ext cx="2217095" cy="1705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5" name="Picture 1"/>
          <p:cNvPicPr>
            <a:picLocks noChangeAspect="1" noChangeArrowheads="1"/>
          </p:cNvPicPr>
          <p:nvPr/>
        </p:nvPicPr>
        <p:blipFill>
          <a:blip r:embed="rId4" cstate="print"/>
          <a:srcRect/>
          <a:stretch>
            <a:fillRect/>
          </a:stretch>
        </p:blipFill>
        <p:spPr bwMode="auto">
          <a:xfrm>
            <a:off x="3164993" y="2101228"/>
            <a:ext cx="2282315" cy="1755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6882840" y="4630450"/>
            <a:ext cx="4641394" cy="887679"/>
          </a:xfrm>
          <a:prstGeom prst="rect">
            <a:avLst/>
          </a:prstGeom>
        </p:spPr>
        <p:txBody>
          <a:bodyPr wrap="square">
            <a:spAutoFit/>
          </a:bodyPr>
          <a:lstStyle/>
          <a:p>
            <a:pPr eaLnBrk="0" hangingPunct="0">
              <a:lnSpc>
                <a:spcPct val="150000"/>
              </a:lnSpc>
            </a:pPr>
            <a:r>
              <a:rPr lang="fr-FR" sz="1200" b="1" dirty="0">
                <a:latin typeface="Century Gothic"/>
                <a:cs typeface="Century Gothic"/>
              </a:rPr>
              <a:t>Accompagnement pour </a:t>
            </a:r>
          </a:p>
          <a:p>
            <a:pPr eaLnBrk="0" hangingPunct="0">
              <a:lnSpc>
                <a:spcPct val="150000"/>
              </a:lnSpc>
            </a:pPr>
            <a:r>
              <a:rPr lang="fr-FR" sz="1200" b="1" dirty="0">
                <a:latin typeface="Century Gothic"/>
                <a:cs typeface="Century Gothic"/>
              </a:rPr>
              <a:t>diversifier le produit phare (</a:t>
            </a:r>
            <a:r>
              <a:rPr lang="fr-FR" sz="1200" b="1" dirty="0" err="1">
                <a:latin typeface="Century Gothic"/>
                <a:cs typeface="Century Gothic"/>
              </a:rPr>
              <a:t>Mendil</a:t>
            </a:r>
            <a:r>
              <a:rPr lang="fr-FR" sz="1200" b="1" dirty="0">
                <a:latin typeface="Century Gothic"/>
                <a:cs typeface="Century Gothic"/>
              </a:rPr>
              <a:t>)</a:t>
            </a:r>
          </a:p>
          <a:p>
            <a:pPr eaLnBrk="0" hangingPunct="0">
              <a:lnSpc>
                <a:spcPct val="150000"/>
              </a:lnSpc>
            </a:pPr>
            <a:endParaRPr lang="fr-FR" sz="1200" b="1" dirty="0">
              <a:latin typeface="Century Gothic"/>
              <a:cs typeface="Century Gothic"/>
            </a:endParaRPr>
          </a:p>
        </p:txBody>
      </p:sp>
    </p:spTree>
    <p:extLst>
      <p:ext uri="{BB962C8B-B14F-4D97-AF65-F5344CB8AC3E}">
        <p14:creationId xmlns:p14="http://schemas.microsoft.com/office/powerpoint/2010/main" val="3742812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4648200" y="6356351"/>
            <a:ext cx="2895600" cy="365125"/>
          </a:xfrm>
          <a:prstGeom prst="rect">
            <a:avLst/>
          </a:prstGeom>
        </p:spPr>
        <p:txBody>
          <a:bodyPr/>
          <a:lstStyle/>
          <a:p>
            <a:pPr>
              <a:defRPr/>
            </a:pPr>
            <a:endParaRPr lang="fr-FR" dirty="0"/>
          </a:p>
        </p:txBody>
      </p:sp>
      <p:sp>
        <p:nvSpPr>
          <p:cNvPr id="3" name="Espace réservé du numéro de diapositive 2"/>
          <p:cNvSpPr>
            <a:spLocks noGrp="1"/>
          </p:cNvSpPr>
          <p:nvPr>
            <p:ph type="sldNum" sz="quarter" idx="4294967295"/>
          </p:nvPr>
        </p:nvSpPr>
        <p:spPr>
          <a:xfrm>
            <a:off x="8077200" y="6356351"/>
            <a:ext cx="2133600" cy="365125"/>
          </a:xfrm>
          <a:prstGeom prst="rect">
            <a:avLst/>
          </a:prstGeom>
        </p:spPr>
        <p:txBody>
          <a:bodyPr/>
          <a:lstStyle/>
          <a:p>
            <a:pPr>
              <a:defRPr/>
            </a:pPr>
            <a:fld id="{0C0C2C0B-2DBA-4452-959E-BA7D50661EB6}" type="slidenum">
              <a:rPr lang="fr-FR" smtClean="0"/>
              <a:pPr>
                <a:defRPr/>
              </a:pPr>
              <a:t>50</a:t>
            </a:fld>
            <a:endParaRPr lang="fr-FR"/>
          </a:p>
        </p:txBody>
      </p:sp>
      <p:sp>
        <p:nvSpPr>
          <p:cNvPr id="5" name="Rectangle 4"/>
          <p:cNvSpPr/>
          <p:nvPr/>
        </p:nvSpPr>
        <p:spPr>
          <a:xfrm>
            <a:off x="2451480" y="1283290"/>
            <a:ext cx="8604448" cy="4708981"/>
          </a:xfrm>
          <a:prstGeom prst="rect">
            <a:avLst/>
          </a:prstGeom>
        </p:spPr>
        <p:txBody>
          <a:bodyPr wrap="square">
            <a:spAutoFit/>
          </a:bodyPr>
          <a:lstStyle/>
          <a:p>
            <a:pPr lvl="0"/>
            <a:r>
              <a:rPr lang="fr-FR" sz="2800" b="1" dirty="0">
                <a:solidFill>
                  <a:srgbClr val="0070C0"/>
                </a:solidFill>
              </a:rPr>
              <a:t>Solutions proposées</a:t>
            </a:r>
          </a:p>
          <a:p>
            <a:pPr lvl="0"/>
            <a:endParaRPr lang="fr-FR" sz="1600" dirty="0"/>
          </a:p>
          <a:p>
            <a:pPr marL="285750" indent="-285750">
              <a:buFont typeface="Arial" pitchFamily="34" charset="0"/>
              <a:buChar char="•"/>
            </a:pPr>
            <a:r>
              <a:rPr lang="fr-FR" b="1" dirty="0"/>
              <a:t> </a:t>
            </a:r>
            <a:r>
              <a:rPr lang="fr-FR" b="1" dirty="0">
                <a:latin typeface="Arial"/>
                <a:cs typeface="Arial"/>
              </a:rPr>
              <a:t>Développement du leadership des femmes artisanes et appui à leur</a:t>
            </a:r>
          </a:p>
          <a:p>
            <a:pPr lvl="0"/>
            <a:r>
              <a:rPr lang="fr-FR" b="1" dirty="0">
                <a:latin typeface="Arial"/>
                <a:cs typeface="Arial"/>
              </a:rPr>
              <a:t>organisation en groupements et en réseaux</a:t>
            </a:r>
          </a:p>
          <a:p>
            <a:pPr lvl="0"/>
            <a:endParaRPr lang="fr-FR" b="1" dirty="0">
              <a:latin typeface="Arial"/>
              <a:cs typeface="Arial"/>
            </a:endParaRPr>
          </a:p>
          <a:p>
            <a:pPr>
              <a:buFont typeface="Arial" pitchFamily="34" charset="0"/>
              <a:buChar char="•"/>
            </a:pPr>
            <a:r>
              <a:rPr lang="en-GB" b="1" dirty="0">
                <a:latin typeface="Arial"/>
                <a:cs typeface="Arial"/>
              </a:rPr>
              <a:t>    </a:t>
            </a:r>
            <a:r>
              <a:rPr lang="en-GB" b="1" dirty="0" err="1">
                <a:latin typeface="Arial"/>
                <a:cs typeface="Arial"/>
              </a:rPr>
              <a:t>Prendre</a:t>
            </a:r>
            <a:r>
              <a:rPr lang="en-GB" b="1" dirty="0">
                <a:latin typeface="Arial"/>
                <a:cs typeface="Arial"/>
              </a:rPr>
              <a:t> des initiatives de communication, information et de </a:t>
            </a:r>
            <a:r>
              <a:rPr lang="en-GB" b="1" dirty="0" err="1">
                <a:latin typeface="Arial"/>
                <a:cs typeface="Arial"/>
              </a:rPr>
              <a:t>sensibilisation</a:t>
            </a:r>
            <a:r>
              <a:rPr lang="en-GB" b="1" dirty="0">
                <a:latin typeface="Arial"/>
                <a:cs typeface="Arial"/>
              </a:rPr>
              <a:t> </a:t>
            </a:r>
          </a:p>
          <a:p>
            <a:endParaRPr lang="fr-FR" b="1" dirty="0">
              <a:latin typeface="Arial"/>
              <a:cs typeface="Arial"/>
            </a:endParaRPr>
          </a:p>
          <a:p>
            <a:pPr marL="342900" indent="-342900">
              <a:buFont typeface="Arial"/>
              <a:buChar char="•"/>
            </a:pPr>
            <a:r>
              <a:rPr lang="fr-FR" b="1" dirty="0">
                <a:latin typeface="Arial"/>
                <a:cs typeface="Arial"/>
              </a:rPr>
              <a:t>Prise en compte des besoins spécifiques des femmes artisanes et leur donner accès aux ressources  productives et aux services </a:t>
            </a:r>
            <a:r>
              <a:rPr lang="en-GB" b="1" dirty="0">
                <a:latin typeface="Arial"/>
                <a:cs typeface="Arial"/>
              </a:rPr>
              <a:t>pour diversifier et </a:t>
            </a:r>
            <a:r>
              <a:rPr lang="en-GB" b="1" dirty="0" err="1">
                <a:latin typeface="Arial"/>
                <a:cs typeface="Arial"/>
              </a:rPr>
              <a:t>accroître</a:t>
            </a:r>
            <a:r>
              <a:rPr lang="en-GB" b="1" dirty="0">
                <a:latin typeface="Arial"/>
                <a:cs typeface="Arial"/>
              </a:rPr>
              <a:t> la production</a:t>
            </a:r>
          </a:p>
          <a:p>
            <a:pPr lvl="0"/>
            <a:endParaRPr lang="en-GB" b="1" dirty="0">
              <a:latin typeface="Arial"/>
              <a:cs typeface="Arial"/>
            </a:endParaRPr>
          </a:p>
          <a:p>
            <a:pPr marL="285750" indent="-285750">
              <a:buFont typeface="Arial"/>
              <a:buChar char="•"/>
            </a:pPr>
            <a:r>
              <a:rPr lang="fr-FR" b="1" dirty="0">
                <a:latin typeface="Arial"/>
                <a:cs typeface="Arial"/>
              </a:rPr>
              <a:t> Donner à ces artisans ruraux la possibilité de vendre leurs produits dans des marchés organisés mensuellement dans les gr</a:t>
            </a:r>
            <a:r>
              <a:rPr lang="fr-FR" b="1" dirty="0"/>
              <a:t>andes villes</a:t>
            </a:r>
          </a:p>
          <a:p>
            <a:pPr lvl="0">
              <a:buFont typeface="Arial" pitchFamily="34" charset="0"/>
              <a:buChar char="•"/>
            </a:pPr>
            <a:endParaRPr lang="fr-FR" sz="2000" dirty="0"/>
          </a:p>
          <a:p>
            <a:r>
              <a:rPr lang="en-GB" sz="2000" dirty="0"/>
              <a:t> </a:t>
            </a:r>
            <a:endParaRPr lang="fr-FR" sz="2000" dirty="0"/>
          </a:p>
        </p:txBody>
      </p:sp>
    </p:spTree>
    <p:extLst>
      <p:ext uri="{BB962C8B-B14F-4D97-AF65-F5344CB8AC3E}">
        <p14:creationId xmlns:p14="http://schemas.microsoft.com/office/powerpoint/2010/main" val="4069658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1866" y="2957463"/>
            <a:ext cx="4598246" cy="769441"/>
          </a:xfrm>
          <a:prstGeom prst="rect">
            <a:avLst/>
          </a:prstGeom>
        </p:spPr>
        <p:txBody>
          <a:bodyPr wrap="none">
            <a:spAutoFit/>
          </a:bodyPr>
          <a:lstStyle/>
          <a:p>
            <a:pPr fontAlgn="base">
              <a:spcBef>
                <a:spcPct val="0"/>
              </a:spcBef>
              <a:spcAft>
                <a:spcPct val="0"/>
              </a:spcAft>
            </a:pPr>
            <a:r>
              <a:rPr lang="fr-FR" sz="4400" b="1" dirty="0">
                <a:solidFill>
                  <a:srgbClr val="C00000"/>
                </a:solidFill>
                <a:latin typeface="Cambria" panose="02040503050406030204" pitchFamily="18" charset="0"/>
                <a:ea typeface="Cambria" panose="02040503050406030204" pitchFamily="18" charset="0"/>
                <a:cs typeface="Arial" pitchFamily="34" charset="0"/>
              </a:rPr>
              <a:t>4. Analyse SWOT </a:t>
            </a:r>
            <a:endParaRPr lang="fr-FR" sz="4400" b="1" dirty="0">
              <a:solidFill>
                <a:srgbClr val="C00000"/>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65011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5628405" y="395986"/>
            <a:ext cx="7858180" cy="712975"/>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fontAlgn="base">
              <a:spcBef>
                <a:spcPct val="0"/>
              </a:spcBef>
              <a:spcAft>
                <a:spcPct val="0"/>
              </a:spcAft>
            </a:pPr>
            <a:r>
              <a:rPr lang="fr-FR" sz="2000" b="1" dirty="0">
                <a:solidFill>
                  <a:srgbClr val="C00000"/>
                </a:solidFill>
                <a:latin typeface="Arial" pitchFamily="34" charset="0"/>
                <a:ea typeface="MS Gothic" pitchFamily="49" charset="-128"/>
                <a:cs typeface="Arial" pitchFamily="34" charset="0"/>
              </a:rPr>
              <a:t>4. Analyse SWOT </a:t>
            </a:r>
            <a:endParaRPr lang="fr-FR" b="1" dirty="0">
              <a:solidFill>
                <a:srgbClr val="C00000"/>
              </a:solidFill>
              <a:latin typeface="Calibri" pitchFamily="34" charset="0"/>
              <a:ea typeface="MS Gothic" pitchFamily="49" charset="-128"/>
              <a:cs typeface="Times New Roman" pitchFamily="18" charset="0"/>
            </a:endParaRPr>
          </a:p>
          <a:p>
            <a:pPr eaLnBrk="0" fontAlgn="base" hangingPunct="0">
              <a:spcBef>
                <a:spcPct val="0"/>
              </a:spcBef>
              <a:spcAft>
                <a:spcPct val="0"/>
              </a:spcAft>
            </a:pPr>
            <a:endParaRPr lang="fr-FR" dirty="0">
              <a:solidFill>
                <a:srgbClr val="C00000"/>
              </a:solidFill>
              <a:latin typeface="Arial" pitchFamily="34" charset="0"/>
              <a:cs typeface="Arial" pitchFamily="34" charset="0"/>
            </a:endParaRPr>
          </a:p>
        </p:txBody>
      </p:sp>
      <p:sp>
        <p:nvSpPr>
          <p:cNvPr id="78850" name="Rectangle 2"/>
          <p:cNvSpPr>
            <a:spLocks noChangeArrowheads="1"/>
          </p:cNvSpPr>
          <p:nvPr/>
        </p:nvSpPr>
        <p:spPr bwMode="auto">
          <a:xfrm>
            <a:off x="3556999" y="839259"/>
            <a:ext cx="371477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b="1" dirty="0">
                <a:solidFill>
                  <a:srgbClr val="0070C0"/>
                </a:solidFill>
                <a:latin typeface="Arial" pitchFamily="34" charset="0"/>
                <a:ea typeface="Calibri" pitchFamily="34" charset="0"/>
                <a:cs typeface="Arial" pitchFamily="34" charset="0"/>
              </a:rPr>
              <a:t>Points forts </a:t>
            </a:r>
            <a:endParaRPr lang="fr-FR" sz="2800" dirty="0">
              <a:solidFill>
                <a:srgbClr val="0070C0"/>
              </a:solidFill>
              <a:latin typeface="Arial" pitchFamily="34" charset="0"/>
              <a:cs typeface="Arial" pitchFamily="34" charset="0"/>
            </a:endParaRPr>
          </a:p>
        </p:txBody>
      </p:sp>
      <p:sp>
        <p:nvSpPr>
          <p:cNvPr id="78851" name="Rectangle 3"/>
          <p:cNvSpPr>
            <a:spLocks noChangeArrowheads="1"/>
          </p:cNvSpPr>
          <p:nvPr/>
        </p:nvSpPr>
        <p:spPr bwMode="auto">
          <a:xfrm>
            <a:off x="2329673" y="1208591"/>
            <a:ext cx="9539598" cy="4437072"/>
          </a:xfrm>
          <a:prstGeom prst="rect">
            <a:avLst/>
          </a:prstGeom>
          <a:noFill/>
          <a:ln w="9525">
            <a:noFill/>
            <a:miter lim="800000"/>
            <a:headEnd/>
            <a:tailEnd/>
          </a:ln>
          <a:effectLst/>
        </p:spPr>
        <p:txBody>
          <a:bodyPr vert="horz" wrap="square" lIns="457056" tIns="126960" rIns="91440" bIns="0" numCol="1" anchor="ctr" anchorCtr="0" compatLnSpc="1">
            <a:prstTxWarp prst="textNoShape">
              <a:avLst/>
            </a:prstTxWarp>
            <a:spAutoFit/>
          </a:bodyPr>
          <a:lstStyle/>
          <a:p>
            <a:pPr>
              <a:lnSpc>
                <a:spcPct val="200000"/>
              </a:lnSpc>
              <a:buFont typeface="Arial" pitchFamily="34" charset="0"/>
              <a:buChar char="•"/>
            </a:pPr>
            <a:r>
              <a:rPr lang="fr-FR" sz="1400" b="1" dirty="0">
                <a:latin typeface="Century Gothic"/>
                <a:cs typeface="Century Gothic"/>
              </a:rPr>
              <a:t> L’existence de nombreuses structures d’appui (Secrétariat d’Etat chargé de l’Artisanat et de l’Economie </a:t>
            </a:r>
            <a:r>
              <a:rPr lang="fr-FR" sz="1400" b="1" dirty="0" err="1">
                <a:latin typeface="Century Gothic"/>
                <a:cs typeface="Century Gothic"/>
              </a:rPr>
              <a:t>Sociale,Maison</a:t>
            </a:r>
            <a:r>
              <a:rPr lang="fr-FR" sz="1400" b="1" dirty="0">
                <a:latin typeface="Century Gothic"/>
                <a:cs typeface="Century Gothic"/>
              </a:rPr>
              <a:t> de l’</a:t>
            </a:r>
            <a:r>
              <a:rPr lang="fr-FR" sz="1400" b="1" dirty="0" err="1">
                <a:latin typeface="Century Gothic"/>
                <a:cs typeface="Century Gothic"/>
              </a:rPr>
              <a:t>artisan,RégionTTAH,INDH,ADPN,Fondation</a:t>
            </a:r>
            <a:r>
              <a:rPr lang="fr-FR" sz="1400" b="1" dirty="0">
                <a:latin typeface="Century Gothic"/>
                <a:cs typeface="Century Gothic"/>
              </a:rPr>
              <a:t> Mohammed V Communes urbaines ...) pour soutenir le développement et la promotion de  l’artisanat</a:t>
            </a:r>
          </a:p>
          <a:p>
            <a:pPr eaLnBrk="0" hangingPunct="0">
              <a:lnSpc>
                <a:spcPct val="200000"/>
              </a:lnSpc>
              <a:buFont typeface="Arial" pitchFamily="34" charset="0"/>
              <a:buChar char="•"/>
            </a:pPr>
            <a:r>
              <a:rPr lang="fr-FR" sz="1400" b="1" dirty="0">
                <a:latin typeface="Century Gothic"/>
                <a:cs typeface="Century Gothic"/>
              </a:rPr>
              <a:t> L’organisation de manifestation/foires d’envergure internationale et nationale</a:t>
            </a:r>
          </a:p>
          <a:p>
            <a:pPr eaLnBrk="0" hangingPunct="0">
              <a:lnSpc>
                <a:spcPct val="200000"/>
              </a:lnSpc>
              <a:buFont typeface="Arial" pitchFamily="34" charset="0"/>
              <a:buChar char="•"/>
            </a:pPr>
            <a:r>
              <a:rPr lang="fr-FR" sz="1400" b="1" dirty="0">
                <a:latin typeface="Century Gothic"/>
                <a:cs typeface="Century Gothic"/>
              </a:rPr>
              <a:t> La majorité des artisans souhaitent adhérer à une coopérative où à une société à caractère d'utilité économique et sociale</a:t>
            </a:r>
          </a:p>
          <a:p>
            <a:pPr eaLnBrk="0" hangingPunct="0">
              <a:lnSpc>
                <a:spcPct val="200000"/>
              </a:lnSpc>
              <a:buFont typeface="Arial" pitchFamily="34" charset="0"/>
              <a:buChar char="•"/>
            </a:pPr>
            <a:r>
              <a:rPr lang="fr-FR" sz="1400" b="1" dirty="0">
                <a:latin typeface="Century Gothic"/>
                <a:cs typeface="Century Gothic"/>
              </a:rPr>
              <a:t> Condition qu’elle soit démocratique et composée de gens du métier et issue de leurs villes.</a:t>
            </a:r>
          </a:p>
          <a:p>
            <a:pPr eaLnBrk="0" hangingPunct="0">
              <a:lnSpc>
                <a:spcPct val="200000"/>
              </a:lnSpc>
              <a:buFont typeface="Arial" pitchFamily="34" charset="0"/>
              <a:buChar char="•"/>
            </a:pPr>
            <a:r>
              <a:rPr lang="fr-FR" sz="1400" b="1" dirty="0">
                <a:latin typeface="Century Gothic"/>
                <a:cs typeface="Century Gothic"/>
              </a:rPr>
              <a:t> Une structure qui sera capable d’assurer une  gestion privée avec des objectifs de rentabilité  économique, sociale et financière </a:t>
            </a:r>
          </a:p>
          <a:p>
            <a:pPr eaLnBrk="0" hangingPunct="0">
              <a:lnSpc>
                <a:spcPct val="200000"/>
              </a:lnSpc>
              <a:buFont typeface="Arial" pitchFamily="34" charset="0"/>
              <a:buChar char="•"/>
            </a:pPr>
            <a:r>
              <a:rPr lang="fr-FR" sz="1400" b="1" dirty="0">
                <a:latin typeface="Century Gothic"/>
                <a:cs typeface="Century Gothic"/>
              </a:rPr>
              <a:t> Forme d’un partenariat public et privé en respectant la transparence et l’équité </a:t>
            </a:r>
          </a:p>
        </p:txBody>
      </p:sp>
    </p:spTree>
    <p:extLst>
      <p:ext uri="{BB962C8B-B14F-4D97-AF65-F5344CB8AC3E}">
        <p14:creationId xmlns:p14="http://schemas.microsoft.com/office/powerpoint/2010/main" val="3238711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5462" y="587023"/>
            <a:ext cx="1455911" cy="369332"/>
          </a:xfrm>
          <a:prstGeom prst="rect">
            <a:avLst/>
          </a:prstGeom>
        </p:spPr>
        <p:txBody>
          <a:bodyPr wrap="none">
            <a:spAutoFit/>
          </a:bodyPr>
          <a:lstStyle/>
          <a:p>
            <a:r>
              <a:rPr lang="fr-FR" b="1" dirty="0">
                <a:solidFill>
                  <a:srgbClr val="0070C0"/>
                </a:solidFill>
              </a:rPr>
              <a:t>Points faibles</a:t>
            </a:r>
            <a:endParaRPr lang="fr-FR" dirty="0">
              <a:solidFill>
                <a:srgbClr val="0070C0"/>
              </a:solidFill>
            </a:endParaRPr>
          </a:p>
        </p:txBody>
      </p:sp>
      <p:sp>
        <p:nvSpPr>
          <p:cNvPr id="77825" name="Rectangle 1"/>
          <p:cNvSpPr>
            <a:spLocks noChangeArrowheads="1"/>
          </p:cNvSpPr>
          <p:nvPr/>
        </p:nvSpPr>
        <p:spPr bwMode="auto">
          <a:xfrm>
            <a:off x="2589090" y="980381"/>
            <a:ext cx="8501122" cy="54066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fontAlgn="base">
              <a:lnSpc>
                <a:spcPct val="150000"/>
              </a:lnSpc>
              <a:spcBef>
                <a:spcPct val="0"/>
              </a:spcBef>
              <a:spcAft>
                <a:spcPct val="0"/>
              </a:spcAft>
              <a:buFont typeface="Arial"/>
              <a:buChar char="•"/>
            </a:pPr>
            <a:r>
              <a:rPr lang="fr-FR" sz="1400" dirty="0">
                <a:latin typeface="Century Gothic"/>
                <a:cs typeface="Century Gothic"/>
              </a:rPr>
              <a:t>Existence de relations conflictuelles entre l’administration de tutelle et les artisans</a:t>
            </a:r>
          </a:p>
          <a:p>
            <a:pPr marL="285750" indent="-285750" fontAlgn="base">
              <a:lnSpc>
                <a:spcPct val="150000"/>
              </a:lnSpc>
              <a:spcBef>
                <a:spcPct val="0"/>
              </a:spcBef>
              <a:spcAft>
                <a:spcPct val="0"/>
              </a:spcAft>
              <a:buFont typeface="Arial"/>
              <a:buChar char="•"/>
            </a:pPr>
            <a:r>
              <a:rPr lang="fr-FR" sz="1400" dirty="0">
                <a:latin typeface="Century Gothic"/>
                <a:cs typeface="Century Gothic"/>
              </a:rPr>
              <a:t>Le problème des locaux  et des espaces de production existants (Complexe, ensemble, village ,</a:t>
            </a:r>
            <a:r>
              <a:rPr lang="fr-FR" sz="1400" dirty="0" err="1">
                <a:latin typeface="Century Gothic"/>
                <a:cs typeface="Century Gothic"/>
              </a:rPr>
              <a:t>Karia</a:t>
            </a:r>
            <a:r>
              <a:rPr lang="fr-FR" sz="1400" dirty="0">
                <a:latin typeface="Century Gothic"/>
                <a:cs typeface="Century Gothic"/>
              </a:rPr>
              <a:t> artisanal…..)</a:t>
            </a:r>
          </a:p>
          <a:p>
            <a:pPr marL="285750" indent="-285750" eaLnBrk="0" fontAlgn="base" hangingPunct="0">
              <a:lnSpc>
                <a:spcPct val="150000"/>
              </a:lnSpc>
              <a:spcBef>
                <a:spcPct val="0"/>
              </a:spcBef>
              <a:spcAft>
                <a:spcPct val="0"/>
              </a:spcAft>
              <a:buFont typeface="Arial"/>
              <a:buChar char="•"/>
            </a:pPr>
            <a:r>
              <a:rPr lang="fr-FR" sz="1400" dirty="0">
                <a:latin typeface="Century Gothic"/>
                <a:cs typeface="Century Gothic"/>
              </a:rPr>
              <a:t> Les conditions de travail et d’hygiène restent le problème essentiel chez la grande majorité des artisans/artisanes </a:t>
            </a:r>
          </a:p>
          <a:p>
            <a:pPr marL="285750" indent="-285750" eaLnBrk="0" fontAlgn="base" hangingPunct="0">
              <a:lnSpc>
                <a:spcPct val="150000"/>
              </a:lnSpc>
              <a:spcBef>
                <a:spcPct val="0"/>
              </a:spcBef>
              <a:spcAft>
                <a:spcPct val="0"/>
              </a:spcAft>
              <a:buFont typeface="Arial"/>
              <a:buChar char="•"/>
            </a:pPr>
            <a:r>
              <a:rPr lang="fr-FR" sz="1400" dirty="0">
                <a:latin typeface="Century Gothic"/>
                <a:cs typeface="Century Gothic"/>
              </a:rPr>
              <a:t>La cherté des matières premières  (pénurie des matières premières)</a:t>
            </a:r>
          </a:p>
          <a:p>
            <a:pPr marL="285750" indent="-285750" eaLnBrk="0" fontAlgn="base" hangingPunct="0">
              <a:lnSpc>
                <a:spcPct val="150000"/>
              </a:lnSpc>
              <a:spcBef>
                <a:spcPct val="0"/>
              </a:spcBef>
              <a:spcAft>
                <a:spcPct val="0"/>
              </a:spcAft>
              <a:buFont typeface="Arial"/>
              <a:buChar char="•"/>
            </a:pPr>
            <a:r>
              <a:rPr lang="fr-FR" sz="1400" dirty="0">
                <a:latin typeface="Century Gothic"/>
                <a:cs typeface="Century Gothic"/>
              </a:rPr>
              <a:t>L’exploitation des produits de l’artisanat  par les intermédiaires  </a:t>
            </a:r>
          </a:p>
          <a:p>
            <a:pPr eaLnBrk="0" fontAlgn="base" hangingPunct="0">
              <a:lnSpc>
                <a:spcPct val="150000"/>
              </a:lnSpc>
              <a:spcBef>
                <a:spcPct val="0"/>
              </a:spcBef>
              <a:spcAft>
                <a:spcPct val="0"/>
              </a:spcAft>
              <a:buFontTx/>
              <a:buChar char="-"/>
            </a:pPr>
            <a:endParaRPr lang="fr-FR" sz="1400" b="1" dirty="0">
              <a:latin typeface="Century Gothic"/>
              <a:cs typeface="Century Gothic"/>
            </a:endParaRPr>
          </a:p>
          <a:p>
            <a:pPr eaLnBrk="0" fontAlgn="base" hangingPunct="0">
              <a:lnSpc>
                <a:spcPct val="150000"/>
              </a:lnSpc>
              <a:spcBef>
                <a:spcPct val="0"/>
              </a:spcBef>
              <a:spcAft>
                <a:spcPct val="0"/>
              </a:spcAft>
            </a:pPr>
            <a:r>
              <a:rPr lang="fr-FR" sz="1400" b="1" dirty="0">
                <a:solidFill>
                  <a:srgbClr val="0070C0"/>
                </a:solidFill>
                <a:latin typeface="Century Gothic"/>
                <a:cs typeface="Century Gothic"/>
              </a:rPr>
              <a:t>          Opportunités</a:t>
            </a:r>
          </a:p>
          <a:p>
            <a:pPr eaLnBrk="0" fontAlgn="base" hangingPunct="0">
              <a:lnSpc>
                <a:spcPct val="150000"/>
              </a:lnSpc>
              <a:spcBef>
                <a:spcPct val="0"/>
              </a:spcBef>
              <a:spcAft>
                <a:spcPct val="0"/>
              </a:spcAft>
            </a:pPr>
            <a:r>
              <a:rPr lang="fr-FR" sz="1400" b="1" dirty="0">
                <a:latin typeface="Century Gothic"/>
                <a:cs typeface="Century Gothic"/>
              </a:rPr>
              <a:t>Les espaces et complexes d’artisanat existants sont localisés au centre des principales villes de la région </a:t>
            </a:r>
          </a:p>
          <a:p>
            <a:pPr eaLnBrk="0" fontAlgn="base" hangingPunct="0">
              <a:lnSpc>
                <a:spcPct val="150000"/>
              </a:lnSpc>
              <a:spcBef>
                <a:spcPct val="0"/>
              </a:spcBef>
              <a:spcAft>
                <a:spcPct val="0"/>
              </a:spcAft>
            </a:pPr>
            <a:endParaRPr lang="fr-FR" sz="700" dirty="0">
              <a:latin typeface="Arial" pitchFamily="34" charset="0"/>
              <a:cs typeface="Arial" pitchFamily="34" charset="0"/>
            </a:endParaRPr>
          </a:p>
          <a:p>
            <a:pPr marL="285750" indent="-285750" eaLnBrk="0" hangingPunct="0">
              <a:lnSpc>
                <a:spcPct val="150000"/>
              </a:lnSpc>
              <a:buFont typeface="Arial"/>
              <a:buChar char="•"/>
            </a:pPr>
            <a:r>
              <a:rPr lang="fr-FR" sz="1400" dirty="0">
                <a:latin typeface="Century Gothic"/>
                <a:cs typeface="Century Gothic"/>
              </a:rPr>
              <a:t>Trois sites dans trois villes de la région ont été identifiés lors de notre visite de terrain</a:t>
            </a:r>
          </a:p>
          <a:p>
            <a:pPr marL="285750" indent="-285750" eaLnBrk="0" hangingPunct="0">
              <a:lnSpc>
                <a:spcPct val="150000"/>
              </a:lnSpc>
              <a:buFont typeface="Arial"/>
              <a:buChar char="•"/>
            </a:pPr>
            <a:r>
              <a:rPr lang="fr-FR" sz="1400" dirty="0">
                <a:latin typeface="Century Gothic"/>
                <a:cs typeface="Century Gothic"/>
              </a:rPr>
              <a:t>Une fois réhabilité et rénové, ces sites permettront d’accueillir les PIA </a:t>
            </a:r>
          </a:p>
          <a:p>
            <a:pPr marL="285750" indent="-285750" eaLnBrk="0" hangingPunct="0">
              <a:lnSpc>
                <a:spcPct val="150000"/>
              </a:lnSpc>
              <a:buFont typeface="Arial"/>
              <a:buChar char="•"/>
            </a:pPr>
            <a:r>
              <a:rPr lang="fr-FR" sz="1400" dirty="0">
                <a:latin typeface="Century Gothic"/>
                <a:cs typeface="Century Gothic"/>
              </a:rPr>
              <a:t>Ce qui permettra d’organiser les métiers et les filières et offrir l’accès du marché/meilleure commercialisation pour les produits d’artisanat labellisés</a:t>
            </a:r>
          </a:p>
          <a:p>
            <a:pPr eaLnBrk="0" hangingPunct="0">
              <a:lnSpc>
                <a:spcPct val="150000"/>
              </a:lnSpc>
              <a:buFontTx/>
              <a:buNone/>
            </a:pPr>
            <a:endParaRPr lang="fr-FR" sz="1400" dirty="0">
              <a:latin typeface="Century Gothic"/>
              <a:cs typeface="Century Gothic"/>
            </a:endParaRPr>
          </a:p>
        </p:txBody>
      </p:sp>
    </p:spTree>
    <p:extLst>
      <p:ext uri="{BB962C8B-B14F-4D97-AF65-F5344CB8AC3E}">
        <p14:creationId xmlns:p14="http://schemas.microsoft.com/office/powerpoint/2010/main" val="3540414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2679854" y="744724"/>
            <a:ext cx="9108733"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lnSpc>
                <a:spcPct val="150000"/>
              </a:lnSpc>
            </a:pPr>
            <a:endParaRPr lang="fr-FR" sz="1400" b="1" dirty="0">
              <a:latin typeface="Century Gothic"/>
              <a:cs typeface="Century Gothic"/>
            </a:endParaRPr>
          </a:p>
          <a:p>
            <a:pPr marL="342900" indent="-342900" eaLnBrk="0" hangingPunct="0">
              <a:lnSpc>
                <a:spcPct val="150000"/>
              </a:lnSpc>
              <a:buFont typeface="Arial"/>
              <a:buChar char="•"/>
            </a:pPr>
            <a:r>
              <a:rPr lang="fr-FR" sz="1400" b="1" dirty="0">
                <a:latin typeface="Century Gothic"/>
                <a:cs typeface="Century Gothic"/>
              </a:rPr>
              <a:t>La valorisation de l’artisanat qui vise de multiplier les points de contacts et d’échanges entre les artisans et les touristes et visiteurs (galeries,  boutiques et des espaces d’animation)</a:t>
            </a:r>
          </a:p>
          <a:p>
            <a:pPr marL="342900" indent="-342900" eaLnBrk="0" hangingPunct="0">
              <a:lnSpc>
                <a:spcPct val="150000"/>
              </a:lnSpc>
              <a:buFont typeface="Arial"/>
              <a:buChar char="•"/>
            </a:pPr>
            <a:r>
              <a:rPr lang="fr-FR" sz="1400" b="1" dirty="0">
                <a:latin typeface="Century Gothic"/>
                <a:cs typeface="Century Gothic"/>
              </a:rPr>
              <a:t>Opportunité pour les jeunes de créer des entreprises en association avec les artisans les plus compétents </a:t>
            </a:r>
          </a:p>
          <a:p>
            <a:pPr marL="342900" indent="-342900" eaLnBrk="0" hangingPunct="0">
              <a:lnSpc>
                <a:spcPct val="150000"/>
              </a:lnSpc>
              <a:buFont typeface="Arial"/>
              <a:buChar char="•"/>
            </a:pPr>
            <a:r>
              <a:rPr lang="fr-FR" sz="1400" b="1" dirty="0">
                <a:latin typeface="Century Gothic"/>
                <a:cs typeface="Century Gothic"/>
              </a:rPr>
              <a:t>Organisation des évènements  telles que (SANAAT M’DINTI, </a:t>
            </a:r>
            <a:r>
              <a:rPr lang="fr-FR" sz="1400" b="1" dirty="0" err="1">
                <a:latin typeface="Century Gothic"/>
                <a:cs typeface="Century Gothic"/>
              </a:rPr>
              <a:t>Kariati</a:t>
            </a:r>
            <a:r>
              <a:rPr lang="fr-FR" sz="1400" b="1" dirty="0">
                <a:latin typeface="Century Gothic"/>
                <a:cs typeface="Century Gothic"/>
              </a:rPr>
              <a:t>, défilés, tricotage, broderie et  pâtisserie) qui apporteront une touche spéciale au niveau de la conception et la création</a:t>
            </a:r>
          </a:p>
        </p:txBody>
      </p:sp>
      <p:sp>
        <p:nvSpPr>
          <p:cNvPr id="76802" name="Rectangle 2"/>
          <p:cNvSpPr>
            <a:spLocks noChangeArrowheads="1"/>
          </p:cNvSpPr>
          <p:nvPr/>
        </p:nvSpPr>
        <p:spPr bwMode="auto">
          <a:xfrm>
            <a:off x="2760258" y="3595591"/>
            <a:ext cx="8866966"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fr-FR" sz="2000" b="1" dirty="0">
                <a:solidFill>
                  <a:srgbClr val="0070C0"/>
                </a:solidFill>
                <a:latin typeface="Arial" pitchFamily="34" charset="0"/>
                <a:ea typeface="Calibri" pitchFamily="34" charset="0"/>
                <a:cs typeface="Arial" pitchFamily="34" charset="0"/>
              </a:rPr>
              <a:t>Menaces</a:t>
            </a:r>
            <a:endParaRPr lang="fr-FR" sz="1000" b="1" dirty="0">
              <a:latin typeface="Arial" pitchFamily="34" charset="0"/>
              <a:cs typeface="Arial" pitchFamily="34" charset="0"/>
            </a:endParaRPr>
          </a:p>
          <a:p>
            <a:pPr eaLnBrk="0" fontAlgn="base" hangingPunct="0">
              <a:lnSpc>
                <a:spcPct val="150000"/>
              </a:lnSpc>
              <a:spcBef>
                <a:spcPct val="0"/>
              </a:spcBef>
              <a:spcAft>
                <a:spcPct val="0"/>
              </a:spcAft>
            </a:pPr>
            <a:r>
              <a:rPr lang="fr-FR" sz="1400" b="1" dirty="0">
                <a:latin typeface="Century Gothic"/>
                <a:cs typeface="Century Gothic"/>
              </a:rPr>
              <a:t> Les menaces sont nombreuses en voici quelques unes, telles qu’exprimées :</a:t>
            </a:r>
          </a:p>
          <a:p>
            <a:pPr eaLnBrk="0" fontAlgn="base" hangingPunct="0">
              <a:lnSpc>
                <a:spcPct val="150000"/>
              </a:lnSpc>
              <a:spcBef>
                <a:spcPct val="0"/>
              </a:spcBef>
              <a:spcAft>
                <a:spcPct val="0"/>
              </a:spcAft>
              <a:buFontTx/>
              <a:buChar char="•"/>
            </a:pPr>
            <a:r>
              <a:rPr lang="fr-FR" sz="1400" b="1" dirty="0">
                <a:latin typeface="Century Gothic"/>
                <a:cs typeface="Century Gothic"/>
              </a:rPr>
              <a:t>  La concurrence étrangère : importation des matières en provenance de la Chine, qui concurrencent les matières premières locales</a:t>
            </a:r>
          </a:p>
          <a:p>
            <a:pPr eaLnBrk="0" fontAlgn="base" hangingPunct="0">
              <a:lnSpc>
                <a:spcPct val="150000"/>
              </a:lnSpc>
              <a:spcBef>
                <a:spcPct val="0"/>
              </a:spcBef>
              <a:spcAft>
                <a:spcPct val="0"/>
              </a:spcAft>
              <a:buFontTx/>
              <a:buChar char="•"/>
            </a:pPr>
            <a:r>
              <a:rPr lang="fr-FR" sz="1400" b="1" dirty="0">
                <a:latin typeface="Century Gothic"/>
                <a:cs typeface="Century Gothic"/>
              </a:rPr>
              <a:t>  Les abus de la commercialisation des produits par  les intermédiaires </a:t>
            </a:r>
          </a:p>
          <a:p>
            <a:pPr eaLnBrk="0" fontAlgn="base" hangingPunct="0">
              <a:lnSpc>
                <a:spcPct val="150000"/>
              </a:lnSpc>
              <a:spcBef>
                <a:spcPct val="0"/>
              </a:spcBef>
              <a:spcAft>
                <a:spcPct val="0"/>
              </a:spcAft>
              <a:buFontTx/>
              <a:buChar char="•"/>
            </a:pPr>
            <a:r>
              <a:rPr lang="fr-FR" sz="1400" b="1" dirty="0">
                <a:latin typeface="Century Gothic"/>
                <a:cs typeface="Century Gothic"/>
              </a:rPr>
              <a:t>  La capacité des artisans à payer et honorer leurs engagements (redevances des loyers et contributions) envers le futur gestionnaire de la PIA</a:t>
            </a:r>
          </a:p>
        </p:txBody>
      </p:sp>
    </p:spTree>
    <p:extLst>
      <p:ext uri="{BB962C8B-B14F-4D97-AF65-F5344CB8AC3E}">
        <p14:creationId xmlns:p14="http://schemas.microsoft.com/office/powerpoint/2010/main" val="750565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185" y="2592379"/>
            <a:ext cx="6420347" cy="901465"/>
          </a:xfrm>
          <a:prstGeom prst="rect">
            <a:avLst/>
          </a:prstGeom>
        </p:spPr>
        <p:txBody>
          <a:bodyPr wrap="none">
            <a:spAutoFit/>
          </a:bodyPr>
          <a:lstStyle/>
          <a:p>
            <a:pPr fontAlgn="base">
              <a:lnSpc>
                <a:spcPct val="150000"/>
              </a:lnSpc>
              <a:spcBef>
                <a:spcPct val="0"/>
              </a:spcBef>
              <a:spcAft>
                <a:spcPct val="0"/>
              </a:spcAft>
            </a:pPr>
            <a:r>
              <a:rPr lang="fr-FR" sz="4000" b="1" dirty="0">
                <a:solidFill>
                  <a:srgbClr val="C00000"/>
                </a:solidFill>
                <a:latin typeface="Cambria" panose="02040503050406030204" pitchFamily="18" charset="0"/>
                <a:ea typeface="Cambria" panose="02040503050406030204" pitchFamily="18" charset="0"/>
                <a:cs typeface="Times New Roman" pitchFamily="18" charset="0"/>
              </a:rPr>
              <a:t>5. ÉTUDE BENCHMARKING</a:t>
            </a:r>
          </a:p>
        </p:txBody>
      </p:sp>
    </p:spTree>
    <p:extLst>
      <p:ext uri="{BB962C8B-B14F-4D97-AF65-F5344CB8AC3E}">
        <p14:creationId xmlns:p14="http://schemas.microsoft.com/office/powerpoint/2010/main" val="2371508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2957482" y="545783"/>
            <a:ext cx="8786874" cy="50808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fr-FR" sz="1400" b="1" dirty="0">
                <a:solidFill>
                  <a:srgbClr val="C00000"/>
                </a:solidFill>
                <a:latin typeface="Arial" pitchFamily="34" charset="0"/>
                <a:ea typeface="Calibri" pitchFamily="34" charset="0"/>
                <a:cs typeface="Times New Roman" pitchFamily="18" charset="0"/>
              </a:rPr>
              <a:t>5. ÉTUDE BENCHMARKING</a:t>
            </a:r>
          </a:p>
          <a:p>
            <a:pPr fontAlgn="base">
              <a:lnSpc>
                <a:spcPct val="150000"/>
              </a:lnSpc>
              <a:spcBef>
                <a:spcPct val="0"/>
              </a:spcBef>
              <a:spcAft>
                <a:spcPct val="0"/>
              </a:spcAft>
            </a:pPr>
            <a:endParaRPr lang="fr-FR" sz="700" dirty="0">
              <a:latin typeface="Arial" pitchFamily="34" charset="0"/>
              <a:cs typeface="Arial" pitchFamily="34" charset="0"/>
            </a:endParaRPr>
          </a:p>
          <a:p>
            <a:pPr eaLnBrk="0" fontAlgn="base" hangingPunct="0">
              <a:lnSpc>
                <a:spcPct val="150000"/>
              </a:lnSpc>
              <a:spcBef>
                <a:spcPct val="0"/>
              </a:spcBef>
              <a:spcAft>
                <a:spcPct val="0"/>
              </a:spcAft>
            </a:pPr>
            <a:r>
              <a:rPr lang="fr-FR" sz="1400" dirty="0">
                <a:latin typeface="Century Gothic"/>
                <a:cs typeface="Century Gothic"/>
              </a:rPr>
              <a:t>     </a:t>
            </a:r>
            <a:r>
              <a:rPr lang="fr-FR" sz="1400" b="1" dirty="0">
                <a:solidFill>
                  <a:srgbClr val="0070C0"/>
                </a:solidFill>
                <a:latin typeface="Century Gothic"/>
                <a:cs typeface="Century Gothic"/>
              </a:rPr>
              <a:t>5.1 EXEMPLES INTERNATIONAUX  </a:t>
            </a:r>
          </a:p>
          <a:p>
            <a:pPr eaLnBrk="0" fontAlgn="base" hangingPunct="0">
              <a:lnSpc>
                <a:spcPct val="150000"/>
              </a:lnSpc>
              <a:spcBef>
                <a:spcPct val="0"/>
              </a:spcBef>
              <a:spcAft>
                <a:spcPct val="0"/>
              </a:spcAft>
            </a:pPr>
            <a:endParaRPr lang="fr-FR" sz="1100" b="1" dirty="0">
              <a:solidFill>
                <a:srgbClr val="008000"/>
              </a:solidFill>
              <a:latin typeface="Arial" pitchFamily="34" charset="0"/>
              <a:ea typeface="Calibri" pitchFamily="34" charset="0"/>
              <a:cs typeface="Times New Roman" pitchFamily="18" charset="0"/>
            </a:endParaRPr>
          </a:p>
          <a:p>
            <a:pPr eaLnBrk="0" fontAlgn="base" hangingPunct="0">
              <a:lnSpc>
                <a:spcPct val="150000"/>
              </a:lnSpc>
              <a:spcBef>
                <a:spcPct val="0"/>
              </a:spcBef>
              <a:spcAft>
                <a:spcPct val="0"/>
              </a:spcAft>
            </a:pPr>
            <a:r>
              <a:rPr lang="fr-FR" b="1" dirty="0">
                <a:solidFill>
                  <a:srgbClr val="008000"/>
                </a:solidFill>
                <a:latin typeface="Times"/>
                <a:ea typeface="Calibri" pitchFamily="34" charset="0"/>
                <a:cs typeface="Times New Roman" pitchFamily="18" charset="0"/>
              </a:rPr>
              <a:t>Centre d’</a:t>
            </a:r>
            <a:r>
              <a:rPr lang="fr-FR" b="1" dirty="0" err="1">
                <a:solidFill>
                  <a:srgbClr val="008000"/>
                </a:solidFill>
                <a:latin typeface="Times"/>
                <a:ea typeface="Calibri" pitchFamily="34" charset="0"/>
                <a:cs typeface="Times New Roman" pitchFamily="18" charset="0"/>
              </a:rPr>
              <a:t>Artesanía</a:t>
            </a:r>
            <a:r>
              <a:rPr lang="fr-FR" b="1" dirty="0">
                <a:solidFill>
                  <a:srgbClr val="008000"/>
                </a:solidFill>
                <a:latin typeface="Times"/>
                <a:ea typeface="Calibri" pitchFamily="34" charset="0"/>
                <a:cs typeface="Times New Roman" pitchFamily="18" charset="0"/>
              </a:rPr>
              <a:t> de </a:t>
            </a:r>
            <a:r>
              <a:rPr lang="fr-FR" b="1" dirty="0" err="1">
                <a:solidFill>
                  <a:srgbClr val="008000"/>
                </a:solidFill>
                <a:latin typeface="Times"/>
                <a:ea typeface="Calibri" pitchFamily="34" charset="0"/>
                <a:cs typeface="Times New Roman" pitchFamily="18" charset="0"/>
              </a:rPr>
              <a:t>Cataluny</a:t>
            </a:r>
            <a:r>
              <a:rPr lang="fr-FR" sz="1600" b="1" dirty="0" err="1">
                <a:solidFill>
                  <a:srgbClr val="008000"/>
                </a:solidFill>
                <a:latin typeface="Times"/>
                <a:ea typeface="Calibri" pitchFamily="34" charset="0"/>
                <a:cs typeface="Times New Roman" pitchFamily="18" charset="0"/>
              </a:rPr>
              <a:t>a</a:t>
            </a:r>
            <a:r>
              <a:rPr lang="fr-FR" sz="1400" b="1" dirty="0">
                <a:solidFill>
                  <a:srgbClr val="76923C"/>
                </a:solidFill>
                <a:latin typeface="Arial" pitchFamily="34" charset="0"/>
                <a:ea typeface="Calibri" pitchFamily="34" charset="0"/>
                <a:cs typeface="Times New Roman" pitchFamily="18" charset="0"/>
              </a:rPr>
              <a:t>                                                         </a:t>
            </a:r>
            <a:r>
              <a:rPr lang="fr-FR" sz="1400" b="1" dirty="0">
                <a:solidFill>
                  <a:srgbClr val="008000"/>
                </a:solidFill>
                <a:latin typeface="Arial" pitchFamily="34" charset="0"/>
                <a:ea typeface="Calibri" pitchFamily="34" charset="0"/>
                <a:cs typeface="Times New Roman" pitchFamily="18" charset="0"/>
              </a:rPr>
              <a:t>CE QU’IL FAUT RETENIR                                                                                                                          </a:t>
            </a:r>
            <a:endParaRPr lang="fr-FR" sz="800" dirty="0">
              <a:latin typeface="Arial" pitchFamily="34" charset="0"/>
              <a:cs typeface="Arial" pitchFamily="34" charset="0"/>
            </a:endParaRPr>
          </a:p>
          <a:p>
            <a:pPr eaLnBrk="0" fontAlgn="base" hangingPunct="0">
              <a:lnSpc>
                <a:spcPct val="150000"/>
              </a:lnSpc>
              <a:spcBef>
                <a:spcPct val="0"/>
              </a:spcBef>
              <a:spcAft>
                <a:spcPct val="0"/>
              </a:spcAft>
            </a:pPr>
            <a:endParaRPr lang="fr-FR" sz="1100" dirty="0">
              <a:latin typeface="Times New Roman" pitchFamily="18" charset="0"/>
              <a:ea typeface="Calibri" pitchFamily="34" charset="0"/>
              <a:cs typeface="Times New Roman" pitchFamily="18" charset="0"/>
            </a:endParaRPr>
          </a:p>
          <a:p>
            <a:pPr marL="171450" indent="-171450" eaLnBrk="0" fontAlgn="base" hangingPunct="0">
              <a:lnSpc>
                <a:spcPct val="150000"/>
              </a:lnSpc>
              <a:spcBef>
                <a:spcPct val="0"/>
              </a:spcBef>
              <a:spcAft>
                <a:spcPct val="0"/>
              </a:spcAft>
              <a:buFont typeface="Arial"/>
              <a:buChar char="•"/>
            </a:pPr>
            <a:r>
              <a:rPr lang="fr-FR" sz="1600" b="1" dirty="0" smtClean="0">
                <a:latin typeface="Century Gothic"/>
                <a:cs typeface="Century Gothic"/>
              </a:rPr>
              <a:t>  Les </a:t>
            </a:r>
            <a:r>
              <a:rPr lang="fr-FR" sz="1600" b="1" dirty="0">
                <a:latin typeface="Century Gothic"/>
                <a:cs typeface="Century Gothic"/>
              </a:rPr>
              <a:t>programmes sont organisés et mis en œuvre par le Consortium du commerce, de l'artisanat et de la mode de Catalogne</a:t>
            </a:r>
          </a:p>
          <a:p>
            <a:pPr marL="285750" indent="-285750" eaLnBrk="0" fontAlgn="base" hangingPunct="0">
              <a:lnSpc>
                <a:spcPct val="150000"/>
              </a:lnSpc>
              <a:spcBef>
                <a:spcPct val="0"/>
              </a:spcBef>
              <a:spcAft>
                <a:spcPct val="0"/>
              </a:spcAft>
              <a:buFont typeface="Arial"/>
              <a:buChar char="•"/>
            </a:pPr>
            <a:r>
              <a:rPr lang="fr-FR" sz="1600" b="1" dirty="0">
                <a:latin typeface="Century Gothic"/>
                <a:cs typeface="Century Gothic"/>
              </a:rPr>
              <a:t>Visent à la réalisation de produits modernes et à leur certification pour satisfaire à la demande de plus de 27 millions de visiteurs étrangers en Catalogne chaque année </a:t>
            </a:r>
          </a:p>
          <a:p>
            <a:pPr marL="285750" indent="-285750" eaLnBrk="0" fontAlgn="base" hangingPunct="0">
              <a:lnSpc>
                <a:spcPct val="150000"/>
              </a:lnSpc>
              <a:spcBef>
                <a:spcPct val="0"/>
              </a:spcBef>
              <a:spcAft>
                <a:spcPct val="0"/>
              </a:spcAft>
              <a:buFont typeface="Arial"/>
              <a:buChar char="•"/>
            </a:pPr>
            <a:r>
              <a:rPr lang="fr-FR" sz="1600" b="1" dirty="0">
                <a:latin typeface="Century Gothic"/>
                <a:cs typeface="Century Gothic"/>
              </a:rPr>
              <a:t>Impact élevé sur le marketing des produits d'artisanat</a:t>
            </a:r>
          </a:p>
          <a:p>
            <a:pPr marL="285750" indent="-285750" eaLnBrk="0" fontAlgn="base" hangingPunct="0">
              <a:lnSpc>
                <a:spcPct val="150000"/>
              </a:lnSpc>
              <a:spcBef>
                <a:spcPct val="0"/>
              </a:spcBef>
              <a:spcAft>
                <a:spcPct val="0"/>
              </a:spcAft>
              <a:buFont typeface="Arial"/>
              <a:buChar char="•"/>
            </a:pPr>
            <a:r>
              <a:rPr lang="fr-FR" sz="1600" b="1" dirty="0">
                <a:latin typeface="Century Gothic"/>
                <a:cs typeface="Century Gothic"/>
              </a:rPr>
              <a:t>Échanges  et collaboration avec plusieurs designers réputés</a:t>
            </a:r>
          </a:p>
          <a:p>
            <a:pPr marL="285750" indent="-285750" eaLnBrk="0" fontAlgn="base" hangingPunct="0">
              <a:lnSpc>
                <a:spcPct val="150000"/>
              </a:lnSpc>
              <a:spcBef>
                <a:spcPct val="0"/>
              </a:spcBef>
              <a:spcAft>
                <a:spcPct val="0"/>
              </a:spcAft>
              <a:buFont typeface="Arial"/>
              <a:buChar char="•"/>
            </a:pPr>
            <a:r>
              <a:rPr lang="fr-FR" sz="1600" b="1" dirty="0" smtClean="0">
                <a:latin typeface="Century Gothic"/>
                <a:cs typeface="Century Gothic"/>
              </a:rPr>
              <a:t>Et  </a:t>
            </a:r>
            <a:r>
              <a:rPr lang="fr-FR" sz="1600" b="1" dirty="0">
                <a:latin typeface="Century Gothic"/>
                <a:cs typeface="Century Gothic"/>
              </a:rPr>
              <a:t>plusieurs producteurs ou artisans  bien connus sur un territoire très connu pour son artisanat.   </a:t>
            </a:r>
          </a:p>
        </p:txBody>
      </p:sp>
    </p:spTree>
    <p:extLst>
      <p:ext uri="{BB962C8B-B14F-4D97-AF65-F5344CB8AC3E}">
        <p14:creationId xmlns:p14="http://schemas.microsoft.com/office/powerpoint/2010/main" val="1806832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6370" y="2741715"/>
            <a:ext cx="5036754" cy="2879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008330" y="709465"/>
            <a:ext cx="8280920" cy="1938992"/>
          </a:xfrm>
          <a:prstGeom prst="rect">
            <a:avLst/>
          </a:prstGeom>
        </p:spPr>
        <p:txBody>
          <a:bodyPr wrap="square">
            <a:spAutoFit/>
          </a:bodyPr>
          <a:lstStyle/>
          <a:p>
            <a:pPr marL="342900" indent="-342900" eaLnBrk="0" hangingPunct="0">
              <a:lnSpc>
                <a:spcPct val="150000"/>
              </a:lnSpc>
              <a:buFont typeface="Arial"/>
              <a:buChar char="•"/>
            </a:pPr>
            <a:r>
              <a:rPr lang="fr-FR" sz="1600" b="1" dirty="0">
                <a:latin typeface="Century Gothic"/>
                <a:cs typeface="Century Gothic"/>
              </a:rPr>
              <a:t>Le résultat final est la création de plus de 200 nouveaux produits</a:t>
            </a:r>
          </a:p>
          <a:p>
            <a:pPr marL="342900" indent="-342900" eaLnBrk="0" hangingPunct="0">
              <a:lnSpc>
                <a:spcPct val="150000"/>
              </a:lnSpc>
              <a:buFont typeface="Arial"/>
              <a:buChar char="•"/>
            </a:pPr>
            <a:r>
              <a:rPr lang="fr-FR" sz="1600" b="1" dirty="0">
                <a:latin typeface="Century Gothic"/>
                <a:cs typeface="Century Gothic"/>
              </a:rPr>
              <a:t> Les artisans participent par le biais d'associations privées, d'associations commerciales et de syndicats à la gestion du centre Centre d’</a:t>
            </a:r>
            <a:r>
              <a:rPr lang="fr-FR" sz="1600" b="1" dirty="0" err="1">
                <a:latin typeface="Century Gothic"/>
                <a:cs typeface="Century Gothic"/>
              </a:rPr>
              <a:t>Artesanía</a:t>
            </a:r>
            <a:r>
              <a:rPr lang="fr-FR" sz="1600" b="1" dirty="0">
                <a:latin typeface="Century Gothic"/>
                <a:cs typeface="Century Gothic"/>
              </a:rPr>
              <a:t> de </a:t>
            </a:r>
            <a:r>
              <a:rPr lang="fr-FR" sz="1600" b="1" dirty="0" err="1">
                <a:latin typeface="Century Gothic"/>
                <a:cs typeface="Century Gothic"/>
              </a:rPr>
              <a:t>Catalunya</a:t>
            </a:r>
            <a:endParaRPr lang="fr-FR" sz="1600" b="1" dirty="0">
              <a:latin typeface="Century Gothic"/>
              <a:cs typeface="Century Gothic"/>
            </a:endParaRPr>
          </a:p>
          <a:p>
            <a:pPr marL="342900" indent="-342900" eaLnBrk="0" hangingPunct="0">
              <a:lnSpc>
                <a:spcPct val="150000"/>
              </a:lnSpc>
              <a:buFont typeface="Arial"/>
              <a:buChar char="•"/>
            </a:pPr>
            <a:r>
              <a:rPr lang="fr-FR" sz="1600" b="1" dirty="0">
                <a:latin typeface="Century Gothic"/>
                <a:cs typeface="Century Gothic"/>
              </a:rPr>
              <a:t> Se sentent ainsi soutenus dans leur développement social et économique</a:t>
            </a:r>
            <a:r>
              <a:rPr lang="fr-FR" sz="1400" b="1" dirty="0">
                <a:latin typeface="Century Gothic"/>
                <a:cs typeface="Century Gothic"/>
              </a:rPr>
              <a:t>  </a:t>
            </a:r>
          </a:p>
        </p:txBody>
      </p:sp>
    </p:spTree>
    <p:extLst>
      <p:ext uri="{BB962C8B-B14F-4D97-AF65-F5344CB8AC3E}">
        <p14:creationId xmlns:p14="http://schemas.microsoft.com/office/powerpoint/2010/main" val="1731716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2743200" y="1258896"/>
            <a:ext cx="9574306" cy="4201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fr-FR" sz="1100" b="1" dirty="0">
                <a:solidFill>
                  <a:srgbClr val="000000"/>
                </a:solidFill>
                <a:latin typeface="Times New Roman" pitchFamily="18" charset="0"/>
                <a:ea typeface="Calibri" pitchFamily="34" charset="0"/>
                <a:cs typeface="Times New Roman" pitchFamily="18" charset="0"/>
              </a:rPr>
              <a:t>   </a:t>
            </a:r>
            <a:r>
              <a:rPr lang="fr-FR" b="1" dirty="0">
                <a:solidFill>
                  <a:srgbClr val="0070C0"/>
                </a:solidFill>
                <a:latin typeface="Century Gothic"/>
                <a:cs typeface="Century Gothic"/>
              </a:rPr>
              <a:t>La Région Beira Nord du Portugal                                      </a:t>
            </a:r>
            <a:r>
              <a:rPr lang="fr-FR" sz="1600" b="1" dirty="0">
                <a:solidFill>
                  <a:srgbClr val="008000"/>
                </a:solidFill>
                <a:latin typeface="Century Gothic"/>
                <a:cs typeface="Century Gothic"/>
              </a:rPr>
              <a:t>CE QU’IL FAUT RETENIR </a:t>
            </a:r>
          </a:p>
          <a:p>
            <a: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fr-FR" sz="1600" b="1" dirty="0">
              <a:latin typeface="Century Gothic"/>
              <a:cs typeface="Century Gothic"/>
            </a:endParaRPr>
          </a:p>
          <a:p>
            <a: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fr-FR" sz="1600" b="1" dirty="0">
                <a:solidFill>
                  <a:srgbClr val="008000"/>
                </a:solidFill>
                <a:latin typeface="Century Gothic"/>
                <a:cs typeface="Century Gothic"/>
              </a:rPr>
              <a:t>Activités d'artisanat en(clusters)  grappes</a:t>
            </a:r>
          </a:p>
          <a:p>
            <a: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fr-FR" sz="1400" b="1" dirty="0">
              <a:solidFill>
                <a:srgbClr val="008000"/>
              </a:solidFill>
              <a:latin typeface="Century Gothic"/>
              <a:cs typeface="Century Gothic"/>
            </a:endParaRPr>
          </a:p>
          <a:p>
            <a:pP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fr-FR" sz="1400" b="1" dirty="0">
              <a:solidFill>
                <a:srgbClr val="008000"/>
              </a:solidFill>
              <a:latin typeface="Century Gothic"/>
              <a:cs typeface="Century Gothic"/>
            </a:endParaRPr>
          </a:p>
          <a:p>
            <a:pPr marL="285750" indent="-285750" eaLnBrk="0" hangingPunct="0">
              <a:lnSpc>
                <a:spcPct val="150000"/>
              </a:lnSpc>
              <a:buFont typeface="Arial"/>
              <a:buChar char="•"/>
            </a:pPr>
            <a:r>
              <a:rPr lang="fr-FR" sz="1400" b="1" dirty="0">
                <a:latin typeface="Century Gothic"/>
                <a:cs typeface="Century Gothic"/>
              </a:rPr>
              <a:t>Expérience de création et mise en </a:t>
            </a:r>
            <a:r>
              <a:rPr lang="fr-FR" sz="1400" b="1" dirty="0" err="1">
                <a:latin typeface="Century Gothic"/>
                <a:cs typeface="Century Gothic"/>
              </a:rPr>
              <a:t>oeuvre</a:t>
            </a:r>
            <a:r>
              <a:rPr lang="fr-FR" sz="1400" b="1" dirty="0">
                <a:latin typeface="Century Gothic"/>
                <a:cs typeface="Century Gothic"/>
              </a:rPr>
              <a:t> des grappes d’artisans (clusters) a permis aux artisans en milieu rural de travailler dans les domaines de la qualité et du design et la mise en réseaux</a:t>
            </a:r>
          </a:p>
          <a:p>
            <a:pPr marL="285750" indent="-285750" eaLnBrk="0" hangingPunct="0">
              <a:lnSpc>
                <a:spcPct val="150000"/>
              </a:lnSpc>
              <a:buFont typeface="Arial"/>
              <a:buChar char="•"/>
            </a:pPr>
            <a:r>
              <a:rPr lang="fr-FR" sz="1400" b="1" dirty="0" smtClean="0">
                <a:latin typeface="Century Gothic"/>
                <a:cs typeface="Century Gothic"/>
              </a:rPr>
              <a:t>Cela </a:t>
            </a:r>
            <a:r>
              <a:rPr lang="fr-FR" sz="1400" b="1" dirty="0">
                <a:latin typeface="Century Gothic"/>
                <a:cs typeface="Century Gothic"/>
              </a:rPr>
              <a:t>inclut le renouvellement des produits proposés pour stimuler les relations commerciales entre les artisans et le marché, générant ainsi davantage d'emplois et de revenus</a:t>
            </a:r>
          </a:p>
          <a:p>
            <a:pPr marL="285750" indent="-285750" eaLnBrk="0" hangingPunct="0">
              <a:lnSpc>
                <a:spcPct val="150000"/>
              </a:lnSpc>
              <a:buFont typeface="Arial"/>
              <a:buChar char="•"/>
            </a:pPr>
            <a:r>
              <a:rPr lang="fr-FR" sz="1400" b="1" dirty="0" smtClean="0">
                <a:latin typeface="Century Gothic"/>
                <a:cs typeface="Century Gothic"/>
              </a:rPr>
              <a:t>L'approfondissement </a:t>
            </a:r>
            <a:r>
              <a:rPr lang="fr-FR" sz="1400" b="1" dirty="0">
                <a:latin typeface="Century Gothic"/>
                <a:cs typeface="Century Gothic"/>
              </a:rPr>
              <a:t>des compétences et des talents</a:t>
            </a:r>
          </a:p>
          <a:p>
            <a:pPr marL="285750" indent="-285750" eaLnBrk="0" hangingPunct="0">
              <a:lnSpc>
                <a:spcPct val="150000"/>
              </a:lnSpc>
              <a:buFont typeface="Arial"/>
              <a:buChar char="•"/>
            </a:pPr>
            <a:r>
              <a:rPr lang="fr-FR" sz="1400" b="1" dirty="0">
                <a:latin typeface="Century Gothic"/>
                <a:cs typeface="Century Gothic"/>
              </a:rPr>
              <a:t> Investissements innovants et encouragement à l’esprit d’entreprise </a:t>
            </a:r>
          </a:p>
          <a:p>
            <a:pPr marL="285750" indent="-285750" eaLnBrk="0" hangingPunct="0">
              <a:lnSpc>
                <a:spcPct val="150000"/>
              </a:lnSpc>
              <a:buFont typeface="Arial"/>
              <a:buChar char="•"/>
            </a:pPr>
            <a:r>
              <a:rPr lang="fr-FR" sz="1400" b="1" dirty="0">
                <a:latin typeface="Century Gothic"/>
                <a:cs typeface="Century Gothic"/>
              </a:rPr>
              <a:t>Formation de l'artisan pour acquérir plus de compétences, y compris la conception de produits</a:t>
            </a:r>
          </a:p>
          <a:p>
            <a:pPr marL="285750" indent="-285750" eaLnBrk="0" hangingPunct="0">
              <a:lnSpc>
                <a:spcPct val="150000"/>
              </a:lnSpc>
              <a:buFont typeface="Arial"/>
              <a:buChar char="•"/>
            </a:pPr>
            <a:r>
              <a:rPr lang="fr-FR" sz="1400" b="1" dirty="0">
                <a:latin typeface="Century Gothic"/>
                <a:cs typeface="Century Gothic"/>
              </a:rPr>
              <a:t> La maîtrise technique de son métier, la gestion d'entreprise et les techniques de commercialisation</a:t>
            </a:r>
          </a:p>
          <a:p>
            <a:pPr eaLnBrk="0" hangingPunct="0">
              <a:lnSpc>
                <a:spcPct val="150000"/>
              </a:lnSpc>
            </a:pPr>
            <a:endParaRPr lang="fr-FR" sz="1400" b="1" dirty="0">
              <a:latin typeface="Century Gothic"/>
              <a:cs typeface="Century Gothic"/>
            </a:endParaRPr>
          </a:p>
        </p:txBody>
      </p:sp>
    </p:spTree>
    <p:extLst>
      <p:ext uri="{BB962C8B-B14F-4D97-AF65-F5344CB8AC3E}">
        <p14:creationId xmlns:p14="http://schemas.microsoft.com/office/powerpoint/2010/main" val="2443748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3085977" y="1088414"/>
            <a:ext cx="864399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lnSpc>
                <a:spcPct val="200000"/>
              </a:lnSpc>
            </a:pPr>
            <a:r>
              <a:rPr lang="fr-FR" sz="1600" b="1" dirty="0">
                <a:solidFill>
                  <a:srgbClr val="0070C0"/>
                </a:solidFill>
                <a:latin typeface="Century Gothic"/>
                <a:cs typeface="Century Gothic"/>
              </a:rPr>
              <a:t> Cas de la région de Vale do Ave au Nord de Porto                         </a:t>
            </a:r>
            <a:r>
              <a:rPr lang="fr-FR" sz="1400" b="1" dirty="0">
                <a:solidFill>
                  <a:srgbClr val="008000"/>
                </a:solidFill>
                <a:latin typeface="Century Gothic"/>
                <a:cs typeface="Century Gothic"/>
              </a:rPr>
              <a:t>CE QU’IL FAUT RETENIR                                                                                                                          </a:t>
            </a:r>
          </a:p>
          <a:p>
            <a:pPr eaLnBrk="0" hangingPunct="0">
              <a:lnSpc>
                <a:spcPct val="200000"/>
              </a:lnSpc>
            </a:pPr>
            <a:r>
              <a:rPr lang="fr-FR" sz="1400" b="1" dirty="0" err="1">
                <a:solidFill>
                  <a:srgbClr val="008000"/>
                </a:solidFill>
                <a:latin typeface="Century Gothic"/>
                <a:cs typeface="Century Gothic"/>
              </a:rPr>
              <a:t>Forjães</a:t>
            </a:r>
            <a:r>
              <a:rPr lang="fr-FR" sz="1400" b="1" dirty="0">
                <a:solidFill>
                  <a:srgbClr val="008000"/>
                </a:solidFill>
                <a:latin typeface="Century Gothic"/>
                <a:cs typeface="Century Gothic"/>
              </a:rPr>
              <a:t> :Industrie textile</a:t>
            </a:r>
          </a:p>
          <a:p>
            <a:pPr eaLnBrk="0" hangingPunct="0">
              <a:lnSpc>
                <a:spcPct val="200000"/>
              </a:lnSpc>
            </a:pPr>
            <a:r>
              <a:rPr lang="fr-FR" sz="1400" b="1" dirty="0">
                <a:latin typeface="Century Gothic"/>
                <a:cs typeface="Century Gothic"/>
              </a:rPr>
              <a:t>Vila do </a:t>
            </a:r>
            <a:r>
              <a:rPr lang="fr-FR" sz="1400" b="1" dirty="0" err="1">
                <a:latin typeface="Century Gothic"/>
                <a:cs typeface="Century Gothic"/>
              </a:rPr>
              <a:t>Conde</a:t>
            </a:r>
            <a:r>
              <a:rPr lang="fr-FR" sz="1400" b="1" dirty="0">
                <a:latin typeface="Century Gothic"/>
                <a:cs typeface="Century Gothic"/>
              </a:rPr>
              <a:t> : Artisanat traditionnel</a:t>
            </a:r>
          </a:p>
          <a:p>
            <a:pPr eaLnBrk="0" hangingPunct="0">
              <a:lnSpc>
                <a:spcPct val="200000"/>
              </a:lnSpc>
            </a:pPr>
            <a:r>
              <a:rPr lang="fr-FR" sz="1400" b="1" dirty="0">
                <a:latin typeface="Century Gothic"/>
                <a:cs typeface="Century Gothic"/>
              </a:rPr>
              <a:t>MADE IN Portugal</a:t>
            </a:r>
          </a:p>
          <a:p>
            <a:pPr marL="285750" indent="-285750" eaLnBrk="0" hangingPunct="0">
              <a:lnSpc>
                <a:spcPct val="200000"/>
              </a:lnSpc>
              <a:buFont typeface="Arial"/>
              <a:buChar char="•"/>
            </a:pPr>
            <a:r>
              <a:rPr lang="fr-FR" sz="1400" b="1" dirty="0">
                <a:latin typeface="Century Gothic"/>
                <a:cs typeface="Century Gothic"/>
              </a:rPr>
              <a:t>Au Portugal tradition rime avec innovation</a:t>
            </a:r>
          </a:p>
          <a:p>
            <a:pPr marL="285750" indent="-285750" eaLnBrk="0" hangingPunct="0">
              <a:lnSpc>
                <a:spcPct val="200000"/>
              </a:lnSpc>
              <a:buFont typeface="Arial"/>
              <a:buChar char="•"/>
            </a:pPr>
            <a:r>
              <a:rPr lang="fr-FR" sz="1400" b="1" dirty="0">
                <a:latin typeface="Century Gothic"/>
                <a:cs typeface="Century Gothic"/>
              </a:rPr>
              <a:t>Les artisans revisitent leur savoir-faire à la lumière de l'innovation </a:t>
            </a:r>
          </a:p>
          <a:p>
            <a:pPr marL="285750" indent="-285750" eaLnBrk="0" hangingPunct="0">
              <a:lnSpc>
                <a:spcPct val="200000"/>
              </a:lnSpc>
              <a:buFont typeface="Arial"/>
              <a:buChar char="•"/>
            </a:pPr>
            <a:r>
              <a:rPr lang="fr-FR" sz="1400" b="1" dirty="0">
                <a:latin typeface="Century Gothic"/>
                <a:cs typeface="Century Gothic"/>
              </a:rPr>
              <a:t>L’industrie textile, poterie et céramique s’adaptent aux nouvelles tendances du marché </a:t>
            </a:r>
          </a:p>
          <a:p>
            <a:pPr marL="285750" indent="-285750" eaLnBrk="0" hangingPunct="0">
              <a:lnSpc>
                <a:spcPct val="200000"/>
              </a:lnSpc>
              <a:buFont typeface="Arial"/>
              <a:buChar char="•"/>
            </a:pPr>
            <a:r>
              <a:rPr lang="fr-FR" sz="1400" b="1" dirty="0">
                <a:latin typeface="Century Gothic"/>
                <a:cs typeface="Century Gothic"/>
              </a:rPr>
              <a:t>C’est en se tournant vers la tradition que le tissu économique régional innove </a:t>
            </a:r>
          </a:p>
          <a:p>
            <a:pPr marL="285750" indent="-285750" eaLnBrk="0" hangingPunct="0">
              <a:lnSpc>
                <a:spcPct val="200000"/>
              </a:lnSpc>
              <a:buFont typeface="Arial"/>
              <a:buChar char="•"/>
            </a:pPr>
            <a:r>
              <a:rPr lang="fr-FR" sz="1400" b="1" dirty="0">
                <a:latin typeface="Century Gothic"/>
                <a:cs typeface="Century Gothic"/>
              </a:rPr>
              <a:t>Made in Portugal une identité forte sur la scène mondiale</a:t>
            </a:r>
          </a:p>
          <a:p>
            <a:pPr eaLnBrk="0" hangingPunct="0">
              <a:lnSpc>
                <a:spcPct val="200000"/>
              </a:lnSpc>
            </a:pPr>
            <a:r>
              <a:rPr lang="fr-FR" sz="1600" b="1" dirty="0">
                <a:solidFill>
                  <a:srgbClr val="00B050"/>
                </a:solidFill>
                <a:latin typeface="Century Gothic"/>
                <a:cs typeface="Century Gothic"/>
              </a:rPr>
              <a:t>Art et Artisanat au Portugal </a:t>
            </a:r>
          </a:p>
        </p:txBody>
      </p:sp>
      <p:pic>
        <p:nvPicPr>
          <p:cNvPr id="3" name="Image 2" descr="rt et artisanat au Portugal"/>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35709" y="2394680"/>
            <a:ext cx="4443095" cy="2143140"/>
          </a:xfrm>
          <a:prstGeom prst="rect">
            <a:avLst/>
          </a:prstGeom>
          <a:noFill/>
          <a:ln>
            <a:noFill/>
          </a:ln>
        </p:spPr>
      </p:pic>
    </p:spTree>
    <p:extLst>
      <p:ext uri="{BB962C8B-B14F-4D97-AF65-F5344CB8AC3E}">
        <p14:creationId xmlns:p14="http://schemas.microsoft.com/office/powerpoint/2010/main" val="48819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491862" y="1305577"/>
            <a:ext cx="150016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ASILAH</a:t>
            </a:r>
          </a:p>
        </p:txBody>
      </p:sp>
      <p:sp>
        <p:nvSpPr>
          <p:cNvPr id="8" name="Rectangle à coins arrondis 7"/>
          <p:cNvSpPr/>
          <p:nvPr/>
        </p:nvSpPr>
        <p:spPr>
          <a:xfrm>
            <a:off x="2353765" y="1305577"/>
            <a:ext cx="4500594"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2608560" y="1305577"/>
            <a:ext cx="435771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fr-FR" sz="1400" b="1" dirty="0">
                <a:solidFill>
                  <a:schemeClr val="bg1"/>
                </a:solidFill>
                <a:latin typeface="Arial" pitchFamily="34" charset="0"/>
                <a:ea typeface="Calibri" pitchFamily="34" charset="0"/>
                <a:cs typeface="Times New Roman" pitchFamily="18" charset="0"/>
              </a:rPr>
              <a:t> </a:t>
            </a:r>
            <a:r>
              <a:rPr lang="en-US" sz="1600" b="1" dirty="0">
                <a:solidFill>
                  <a:schemeClr val="lt1"/>
                </a:solidFill>
              </a:rPr>
              <a:t>ETAT DES LIEUX  </a:t>
            </a:r>
          </a:p>
          <a:p>
            <a:pPr marL="285750" indent="-285750">
              <a:lnSpc>
                <a:spcPct val="150000"/>
              </a:lnSpc>
              <a:buFont typeface="Arial"/>
              <a:buChar char="•"/>
            </a:pPr>
            <a:r>
              <a:rPr lang="en-US" sz="1600" b="1" dirty="0">
                <a:solidFill>
                  <a:schemeClr val="lt1"/>
                </a:solidFill>
              </a:rPr>
              <a:t> Commune </a:t>
            </a:r>
            <a:r>
              <a:rPr lang="en-US" sz="1600" b="1" dirty="0" err="1">
                <a:solidFill>
                  <a:schemeClr val="lt1"/>
                </a:solidFill>
              </a:rPr>
              <a:t>rurale</a:t>
            </a:r>
            <a:r>
              <a:rPr lang="en-US" sz="1600" b="1" dirty="0">
                <a:solidFill>
                  <a:schemeClr val="lt1"/>
                </a:solidFill>
              </a:rPr>
              <a:t> Had Al </a:t>
            </a:r>
            <a:r>
              <a:rPr lang="en-US" sz="1600" b="1" dirty="0" err="1">
                <a:solidFill>
                  <a:schemeClr val="lt1"/>
                </a:solidFill>
              </a:rPr>
              <a:t>Gharbia</a:t>
            </a:r>
            <a:r>
              <a:rPr lang="en-US" sz="1600" b="1" dirty="0">
                <a:solidFill>
                  <a:schemeClr val="lt1"/>
                </a:solidFill>
              </a:rPr>
              <a:t> </a:t>
            </a:r>
          </a:p>
          <a:p>
            <a:pPr marL="285750" indent="-285750">
              <a:lnSpc>
                <a:spcPct val="150000"/>
              </a:lnSpc>
              <a:buFont typeface="Arial"/>
              <a:buChar char="•"/>
            </a:pPr>
            <a:r>
              <a:rPr lang="en-US" sz="1600" b="1" dirty="0">
                <a:solidFill>
                  <a:schemeClr val="lt1"/>
                </a:solidFill>
              </a:rPr>
              <a:t> 01 </a:t>
            </a:r>
            <a:r>
              <a:rPr lang="en-US" sz="1600" b="1" dirty="0" err="1">
                <a:solidFill>
                  <a:schemeClr val="lt1"/>
                </a:solidFill>
              </a:rPr>
              <a:t>coopérative</a:t>
            </a:r>
            <a:r>
              <a:rPr lang="en-US" sz="1600" b="1" dirty="0">
                <a:solidFill>
                  <a:schemeClr val="lt1"/>
                </a:solidFill>
              </a:rPr>
              <a:t> :  Dar </a:t>
            </a:r>
            <a:r>
              <a:rPr lang="en-US" sz="1600" b="1" dirty="0" err="1">
                <a:solidFill>
                  <a:schemeClr val="lt1"/>
                </a:solidFill>
              </a:rPr>
              <a:t>Saniaa</a:t>
            </a:r>
            <a:endParaRPr lang="fr-FR" sz="1600" b="1" dirty="0">
              <a:solidFill>
                <a:schemeClr val="lt1"/>
              </a:solidFill>
            </a:endParaRPr>
          </a:p>
          <a:p>
            <a:pPr marL="285750" indent="-285750">
              <a:lnSpc>
                <a:spcPct val="150000"/>
              </a:lnSpc>
              <a:buFont typeface="Arial"/>
              <a:buChar char="•"/>
            </a:pPr>
            <a:r>
              <a:rPr lang="en-US" sz="1600" b="1" dirty="0">
                <a:solidFill>
                  <a:schemeClr val="lt1"/>
                </a:solidFill>
              </a:rPr>
              <a:t> </a:t>
            </a:r>
            <a:r>
              <a:rPr lang="en-US" sz="1600" b="1" dirty="0" err="1">
                <a:solidFill>
                  <a:schemeClr val="lt1"/>
                </a:solidFill>
              </a:rPr>
              <a:t>Projet</a:t>
            </a:r>
            <a:r>
              <a:rPr lang="en-US" sz="1600" b="1" dirty="0">
                <a:solidFill>
                  <a:schemeClr val="lt1"/>
                </a:solidFill>
              </a:rPr>
              <a:t> d’ </a:t>
            </a:r>
            <a:r>
              <a:rPr lang="en-US" sz="1600" b="1" dirty="0" err="1">
                <a:solidFill>
                  <a:schemeClr val="lt1"/>
                </a:solidFill>
              </a:rPr>
              <a:t>ouverture</a:t>
            </a:r>
            <a:r>
              <a:rPr lang="en-US" sz="1600" b="1" dirty="0">
                <a:solidFill>
                  <a:schemeClr val="lt1"/>
                </a:solidFill>
              </a:rPr>
              <a:t> du </a:t>
            </a:r>
            <a:r>
              <a:rPr lang="en-US" sz="1600" b="1" dirty="0" err="1">
                <a:solidFill>
                  <a:schemeClr val="lt1"/>
                </a:solidFill>
              </a:rPr>
              <a:t>complexe</a:t>
            </a:r>
            <a:r>
              <a:rPr lang="en-US" sz="1600" b="1" dirty="0">
                <a:solidFill>
                  <a:schemeClr val="lt1"/>
                </a:solidFill>
              </a:rPr>
              <a:t> artisanal</a:t>
            </a:r>
            <a:endParaRPr lang="fr-FR" sz="1600" b="1" dirty="0">
              <a:solidFill>
                <a:schemeClr val="lt1"/>
              </a:solidFill>
            </a:endParaRPr>
          </a:p>
        </p:txBody>
      </p:sp>
      <p:sp>
        <p:nvSpPr>
          <p:cNvPr id="10" name="Ellipse 9"/>
          <p:cNvSpPr/>
          <p:nvPr/>
        </p:nvSpPr>
        <p:spPr>
          <a:xfrm>
            <a:off x="7078197" y="1305577"/>
            <a:ext cx="3071834" cy="1714512"/>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1" name="Rectangle 10"/>
          <p:cNvSpPr/>
          <p:nvPr/>
        </p:nvSpPr>
        <p:spPr>
          <a:xfrm>
            <a:off x="1703512" y="3403032"/>
            <a:ext cx="2571768" cy="369332"/>
          </a:xfrm>
          <a:prstGeom prst="rect">
            <a:avLst/>
          </a:prstGeom>
        </p:spPr>
        <p:txBody>
          <a:bodyPr wrap="square">
            <a:spAutoFit/>
          </a:bodyPr>
          <a:lstStyle/>
          <a:p>
            <a:r>
              <a:rPr lang="fr-FR" b="1" dirty="0">
                <a:solidFill>
                  <a:srgbClr val="FF0000"/>
                </a:solidFill>
              </a:rPr>
              <a:t>Problèmes Actuels</a:t>
            </a:r>
          </a:p>
        </p:txBody>
      </p:sp>
      <p:sp>
        <p:nvSpPr>
          <p:cNvPr id="61445" name="Rectangle 5"/>
          <p:cNvSpPr>
            <a:spLocks noChangeArrowheads="1"/>
          </p:cNvSpPr>
          <p:nvPr/>
        </p:nvSpPr>
        <p:spPr bwMode="auto">
          <a:xfrm>
            <a:off x="1703512" y="3912732"/>
            <a:ext cx="478634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fr-FR" sz="1400" b="1" dirty="0">
                <a:latin typeface="Century Gothic"/>
                <a:cs typeface="Century Gothic"/>
              </a:rPr>
              <a:t>Absence d’accompagnement</a:t>
            </a:r>
          </a:p>
          <a:p>
            <a:pPr>
              <a:lnSpc>
                <a:spcPct val="150000"/>
              </a:lnSpc>
            </a:pPr>
            <a:r>
              <a:rPr lang="fr-FR" sz="1400" b="1" dirty="0">
                <a:latin typeface="Century Gothic"/>
                <a:cs typeface="Century Gothic"/>
              </a:rPr>
              <a:t>01 seule femme artisane a formé plus de 200 femmes artisanes des douars de la commune</a:t>
            </a:r>
          </a:p>
          <a:p>
            <a:pPr>
              <a:lnSpc>
                <a:spcPct val="150000"/>
              </a:lnSpc>
            </a:pPr>
            <a:r>
              <a:rPr lang="fr-FR" sz="1400" b="1" dirty="0">
                <a:latin typeface="Century Gothic"/>
                <a:cs typeface="Century Gothic"/>
              </a:rPr>
              <a:t>Pas d’ateliers, ni matériel pour le tissage </a:t>
            </a:r>
            <a:r>
              <a:rPr lang="fr-FR" sz="1400" b="1" dirty="0"/>
              <a:t>des tapis</a:t>
            </a:r>
          </a:p>
        </p:txBody>
      </p:sp>
      <p:sp>
        <p:nvSpPr>
          <p:cNvPr id="14" name="Rectangle 13"/>
          <p:cNvSpPr/>
          <p:nvPr/>
        </p:nvSpPr>
        <p:spPr>
          <a:xfrm>
            <a:off x="7419038" y="3582308"/>
            <a:ext cx="2571768" cy="369332"/>
          </a:xfrm>
          <a:prstGeom prst="rect">
            <a:avLst/>
          </a:prstGeom>
        </p:spPr>
        <p:txBody>
          <a:bodyPr wrap="square">
            <a:spAutoFit/>
          </a:bodyPr>
          <a:lstStyle/>
          <a:p>
            <a:r>
              <a:rPr lang="fr-FR" b="1" dirty="0">
                <a:solidFill>
                  <a:srgbClr val="00B050"/>
                </a:solidFill>
              </a:rPr>
              <a:t>Solutions proposées </a:t>
            </a:r>
          </a:p>
        </p:txBody>
      </p:sp>
      <p:sp>
        <p:nvSpPr>
          <p:cNvPr id="1026" name="Rectangle 2"/>
          <p:cNvSpPr>
            <a:spLocks noChangeArrowheads="1"/>
          </p:cNvSpPr>
          <p:nvPr/>
        </p:nvSpPr>
        <p:spPr bwMode="auto">
          <a:xfrm>
            <a:off x="7801671" y="1674908"/>
            <a:ext cx="221457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fr-FR" sz="1600" b="1" dirty="0"/>
              <a:t>Métiers  Phares</a:t>
            </a:r>
          </a:p>
          <a:p>
            <a:pPr eaLnBrk="0" hangingPunct="0">
              <a:lnSpc>
                <a:spcPct val="150000"/>
              </a:lnSpc>
            </a:pPr>
            <a:r>
              <a:rPr lang="fr-FR" sz="1600" b="1" dirty="0"/>
              <a:t>Tapis traditionnel </a:t>
            </a:r>
          </a:p>
        </p:txBody>
      </p:sp>
      <p:sp>
        <p:nvSpPr>
          <p:cNvPr id="1027" name="Rectangle 3"/>
          <p:cNvSpPr>
            <a:spLocks noChangeArrowheads="1"/>
          </p:cNvSpPr>
          <p:nvPr/>
        </p:nvSpPr>
        <p:spPr bwMode="auto">
          <a:xfrm>
            <a:off x="7123026" y="4348194"/>
            <a:ext cx="357186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600" b="1" dirty="0">
                <a:latin typeface="Century Gothic"/>
                <a:cs typeface="Century Gothic"/>
              </a:rPr>
              <a:t>Accompagnement </a:t>
            </a:r>
          </a:p>
          <a:p>
            <a:pPr fontAlgn="base">
              <a:spcBef>
                <a:spcPct val="0"/>
              </a:spcBef>
              <a:spcAft>
                <a:spcPct val="0"/>
              </a:spcAft>
            </a:pPr>
            <a:r>
              <a:rPr lang="fr-FR" sz="1600" b="1" dirty="0">
                <a:latin typeface="Century Gothic"/>
                <a:cs typeface="Century Gothic"/>
              </a:rPr>
              <a:t>pour la commercialisation</a:t>
            </a:r>
          </a:p>
          <a:p>
            <a:pPr fontAlgn="base">
              <a:spcBef>
                <a:spcPct val="0"/>
              </a:spcBef>
              <a:spcAft>
                <a:spcPct val="0"/>
              </a:spcAft>
            </a:pPr>
            <a:endParaRPr lang="fr-FR" sz="1600" b="1" dirty="0">
              <a:latin typeface="Century Gothic"/>
              <a:cs typeface="Century Gothic"/>
            </a:endParaRPr>
          </a:p>
        </p:txBody>
      </p:sp>
    </p:spTree>
    <p:extLst>
      <p:ext uri="{BB962C8B-B14F-4D97-AF65-F5344CB8AC3E}">
        <p14:creationId xmlns:p14="http://schemas.microsoft.com/office/powerpoint/2010/main" val="3749533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2850525" y="651728"/>
            <a:ext cx="8848415"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fr-FR" sz="1200" b="1" dirty="0">
                <a:solidFill>
                  <a:srgbClr val="0070C0"/>
                </a:solidFill>
                <a:latin typeface="Arial" pitchFamily="34" charset="0"/>
                <a:ea typeface="Calibri" pitchFamily="34" charset="0"/>
                <a:cs typeface="Times New Roman" pitchFamily="18" charset="0"/>
              </a:rPr>
              <a:t> </a:t>
            </a:r>
            <a:r>
              <a:rPr lang="fr-FR" b="1" dirty="0">
                <a:solidFill>
                  <a:srgbClr val="0070C0"/>
                </a:solidFill>
                <a:latin typeface="Arial" pitchFamily="34" charset="0"/>
                <a:ea typeface="Calibri" pitchFamily="34" charset="0"/>
                <a:cs typeface="Arial" pitchFamily="34" charset="0"/>
              </a:rPr>
              <a:t>Village des artisans d’art en France                        </a:t>
            </a:r>
            <a:r>
              <a:rPr lang="fr-FR" sz="1600" b="1" dirty="0">
                <a:solidFill>
                  <a:srgbClr val="008000"/>
                </a:solidFill>
                <a:latin typeface="Arial" pitchFamily="34" charset="0"/>
                <a:ea typeface="Calibri" pitchFamily="34" charset="0"/>
                <a:cs typeface="Times New Roman" pitchFamily="18" charset="0"/>
              </a:rPr>
              <a:t>CE QU’IL FAUT RETENIR                                                                                                                          </a:t>
            </a:r>
            <a:endParaRPr lang="fr-FR" sz="1200" b="1" dirty="0">
              <a:latin typeface="Arial" pitchFamily="34" charset="0"/>
              <a:cs typeface="Arial" pitchFamily="34" charset="0"/>
            </a:endParaRPr>
          </a:p>
          <a:p>
            <a:pPr eaLnBrk="0" hangingPunct="0">
              <a:lnSpc>
                <a:spcPct val="150000"/>
              </a:lnSpc>
              <a:buFontTx/>
              <a:buNone/>
            </a:pPr>
            <a:endParaRPr lang="fr-FR" sz="1400" b="1" dirty="0">
              <a:latin typeface="Century Gothic"/>
              <a:cs typeface="Century Gothic"/>
            </a:endParaRPr>
          </a:p>
          <a:p>
            <a:pPr eaLnBrk="0" hangingPunct="0">
              <a:lnSpc>
                <a:spcPct val="150000"/>
              </a:lnSpc>
              <a:buFontTx/>
              <a:buNone/>
            </a:pPr>
            <a:endParaRPr lang="fr-FR" sz="1400" b="1" dirty="0">
              <a:latin typeface="Century Gothic"/>
              <a:cs typeface="Century Gothic"/>
            </a:endParaRPr>
          </a:p>
          <a:p>
            <a:pPr eaLnBrk="0" hangingPunct="0">
              <a:lnSpc>
                <a:spcPct val="150000"/>
              </a:lnSpc>
              <a:buFontTx/>
              <a:buNone/>
            </a:pPr>
            <a:r>
              <a:rPr lang="fr-FR" sz="1600" b="1" dirty="0">
                <a:latin typeface="Century Gothic"/>
                <a:cs typeface="Century Gothic"/>
              </a:rPr>
              <a:t>Nature : Espace réunissant des artisans qui exercent des métiers assez complémentaires</a:t>
            </a:r>
          </a:p>
          <a:p>
            <a:pPr marL="285750" indent="-285750" eaLnBrk="0" hangingPunct="0">
              <a:lnSpc>
                <a:spcPct val="150000"/>
              </a:lnSpc>
              <a:buFont typeface="Arial"/>
              <a:buChar char="•"/>
            </a:pPr>
            <a:r>
              <a:rPr lang="fr-FR" sz="1600" b="1" dirty="0">
                <a:latin typeface="Century Gothic"/>
                <a:cs typeface="Century Gothic"/>
              </a:rPr>
              <a:t>Montage juridico-financier : Foncier appartient à la Ville/Région/Commune</a:t>
            </a:r>
          </a:p>
          <a:p>
            <a:pPr marL="285750" indent="-285750" eaLnBrk="0" hangingPunct="0">
              <a:lnSpc>
                <a:spcPct val="150000"/>
              </a:lnSpc>
              <a:buFont typeface="Arial"/>
              <a:buChar char="•"/>
            </a:pPr>
            <a:r>
              <a:rPr lang="fr-FR" sz="1600" b="1" dirty="0">
                <a:latin typeface="Century Gothic"/>
                <a:cs typeface="Century Gothic"/>
              </a:rPr>
              <a:t>Exploitation des ateliers: Location selon une formule de baux commerciaux classiques</a:t>
            </a:r>
          </a:p>
          <a:p>
            <a:pPr marL="285750" indent="-285750" eaLnBrk="0" hangingPunct="0">
              <a:lnSpc>
                <a:spcPct val="150000"/>
              </a:lnSpc>
              <a:buFont typeface="Arial"/>
              <a:buChar char="•"/>
            </a:pPr>
            <a:r>
              <a:rPr lang="fr-FR" sz="1600" b="1" dirty="0">
                <a:latin typeface="Century Gothic"/>
                <a:cs typeface="Century Gothic"/>
              </a:rPr>
              <a:t>Instruments d’appui:  juridique et de gestion + Cellule d’aide au conseil</a:t>
            </a:r>
          </a:p>
          <a:p>
            <a:pPr marL="285750" indent="-285750" eaLnBrk="0" hangingPunct="0">
              <a:lnSpc>
                <a:spcPct val="150000"/>
              </a:lnSpc>
              <a:buFont typeface="Arial"/>
              <a:buChar char="•"/>
            </a:pPr>
            <a:r>
              <a:rPr lang="fr-FR" sz="1600" b="1" dirty="0">
                <a:latin typeface="Century Gothic"/>
                <a:cs typeface="Century Gothic"/>
              </a:rPr>
              <a:t>Animation  :Portes ouvertes/visites guidées/concours</a:t>
            </a:r>
          </a:p>
          <a:p>
            <a:pPr marL="285750" indent="-285750" eaLnBrk="0" hangingPunct="0">
              <a:lnSpc>
                <a:spcPct val="150000"/>
              </a:lnSpc>
              <a:buFont typeface="Arial"/>
              <a:buChar char="•"/>
            </a:pPr>
            <a:r>
              <a:rPr lang="en-GB" sz="1600" b="1" dirty="0">
                <a:latin typeface="Century Gothic"/>
                <a:cs typeface="Century Gothic"/>
              </a:rPr>
              <a:t>Communication collective</a:t>
            </a:r>
            <a:endParaRPr lang="fr-FR" sz="1600" b="1" dirty="0">
              <a:latin typeface="Century Gothic"/>
              <a:cs typeface="Century Gothic"/>
            </a:endParaRPr>
          </a:p>
          <a:p>
            <a:pPr marL="285750" indent="-285750" eaLnBrk="0" hangingPunct="0">
              <a:lnSpc>
                <a:spcPct val="150000"/>
              </a:lnSpc>
              <a:buFont typeface="Arial"/>
              <a:buChar char="•"/>
            </a:pPr>
            <a:r>
              <a:rPr lang="en-GB" sz="1600" b="1" dirty="0" err="1">
                <a:latin typeface="Century Gothic"/>
                <a:cs typeface="Century Gothic"/>
              </a:rPr>
              <a:t>Dépôt</a:t>
            </a:r>
            <a:r>
              <a:rPr lang="en-GB" sz="1600" b="1" dirty="0">
                <a:latin typeface="Century Gothic"/>
                <a:cs typeface="Century Gothic"/>
              </a:rPr>
              <a:t> </a:t>
            </a:r>
            <a:r>
              <a:rPr lang="en-GB" sz="1600" b="1" dirty="0" err="1">
                <a:latin typeface="Century Gothic"/>
                <a:cs typeface="Century Gothic"/>
              </a:rPr>
              <a:t>demarques</a:t>
            </a:r>
            <a:endParaRPr lang="fr-FR" sz="1600" b="1" dirty="0" err="1">
              <a:latin typeface="Century Gothic"/>
              <a:cs typeface="Century Gothic"/>
            </a:endParaRPr>
          </a:p>
          <a:p>
            <a:pPr marL="285750" indent="-285750" eaLnBrk="0" hangingPunct="0">
              <a:lnSpc>
                <a:spcPct val="150000"/>
              </a:lnSpc>
              <a:buFont typeface="Arial"/>
              <a:buChar char="•"/>
            </a:pPr>
            <a:r>
              <a:rPr lang="en-GB" sz="1600" b="1" dirty="0">
                <a:latin typeface="Century Gothic"/>
                <a:cs typeface="Century Gothic"/>
              </a:rPr>
              <a:t>Edition </a:t>
            </a:r>
            <a:r>
              <a:rPr lang="en-GB" sz="1600" b="1" dirty="0" err="1">
                <a:latin typeface="Century Gothic"/>
                <a:cs typeface="Century Gothic"/>
              </a:rPr>
              <a:t>d’une</a:t>
            </a:r>
            <a:r>
              <a:rPr lang="en-GB" sz="1600" b="1" dirty="0">
                <a:latin typeface="Century Gothic"/>
                <a:cs typeface="Century Gothic"/>
              </a:rPr>
              <a:t> </a:t>
            </a:r>
            <a:r>
              <a:rPr lang="en-GB" sz="1600" b="1" dirty="0" err="1">
                <a:latin typeface="Century Gothic"/>
                <a:cs typeface="Century Gothic"/>
              </a:rPr>
              <a:t>plaquette</a:t>
            </a:r>
            <a:r>
              <a:rPr lang="en-GB" sz="1600" b="1" dirty="0">
                <a:latin typeface="Century Gothic"/>
                <a:cs typeface="Century Gothic"/>
              </a:rPr>
              <a:t> collective</a:t>
            </a:r>
            <a:endParaRPr lang="fr-FR" sz="1600" b="1" dirty="0" err="1">
              <a:latin typeface="Century Gothic"/>
              <a:cs typeface="Century Gothic"/>
            </a:endParaRPr>
          </a:p>
          <a:p>
            <a:pPr marL="285750" indent="-285750" eaLnBrk="0" hangingPunct="0">
              <a:lnSpc>
                <a:spcPct val="150000"/>
              </a:lnSpc>
              <a:buFont typeface="Arial"/>
              <a:buChar char="•"/>
            </a:pPr>
            <a:r>
              <a:rPr lang="en-GB" sz="1600" b="1" dirty="0" err="1">
                <a:latin typeface="Century Gothic"/>
                <a:cs typeface="Century Gothic"/>
              </a:rPr>
              <a:t>Accompagnement</a:t>
            </a:r>
            <a:r>
              <a:rPr lang="en-GB" sz="1600" b="1" dirty="0">
                <a:latin typeface="Century Gothic"/>
                <a:cs typeface="Century Gothic"/>
              </a:rPr>
              <a:t> </a:t>
            </a:r>
            <a:r>
              <a:rPr lang="en-GB" sz="1600" b="1" dirty="0" err="1">
                <a:latin typeface="Century Gothic"/>
                <a:cs typeface="Century Gothic"/>
              </a:rPr>
              <a:t>dans</a:t>
            </a:r>
            <a:r>
              <a:rPr lang="en-GB" sz="1600" b="1" dirty="0">
                <a:latin typeface="Century Gothic"/>
                <a:cs typeface="Century Gothic"/>
              </a:rPr>
              <a:t> les salons</a:t>
            </a:r>
            <a:endParaRPr lang="fr-FR" sz="1600" b="1" dirty="0" err="1">
              <a:latin typeface="Century Gothic"/>
              <a:cs typeface="Century Gothic"/>
            </a:endParaRPr>
          </a:p>
          <a:p>
            <a:pPr eaLnBrk="0" fontAlgn="base" hangingPunct="0">
              <a:spcBef>
                <a:spcPct val="0"/>
              </a:spcBef>
              <a:spcAft>
                <a:spcPct val="0"/>
              </a:spcAft>
            </a:pPr>
            <a:endParaRPr lang="fr-FR" b="1" dirty="0">
              <a:latin typeface="Arial" pitchFamily="34" charset="0"/>
              <a:cs typeface="Arial" pitchFamily="34" charset="0"/>
            </a:endParaRPr>
          </a:p>
        </p:txBody>
      </p:sp>
    </p:spTree>
    <p:extLst>
      <p:ext uri="{BB962C8B-B14F-4D97-AF65-F5344CB8AC3E}">
        <p14:creationId xmlns:p14="http://schemas.microsoft.com/office/powerpoint/2010/main" val="1233442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1748117" y="861334"/>
            <a:ext cx="9870980" cy="50937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b="1" dirty="0">
                <a:latin typeface="Arial" pitchFamily="34" charset="0"/>
                <a:ea typeface="Calibri" pitchFamily="34" charset="0"/>
                <a:cs typeface="Times New Roman" pitchFamily="18" charset="0"/>
              </a:rPr>
              <a:t>                  </a:t>
            </a:r>
            <a:r>
              <a:rPr lang="fr-FR" b="1" dirty="0">
                <a:solidFill>
                  <a:srgbClr val="0070C0"/>
                </a:solidFill>
                <a:latin typeface="Arial" pitchFamily="34" charset="0"/>
                <a:ea typeface="Calibri" pitchFamily="34" charset="0"/>
                <a:cs typeface="Times New Roman" pitchFamily="18" charset="0"/>
              </a:rPr>
              <a:t>5.2 EXEMPLES NATIONAUX</a:t>
            </a:r>
          </a:p>
          <a:p>
            <a:pPr fontAlgn="base">
              <a:spcBef>
                <a:spcPct val="0"/>
              </a:spcBef>
              <a:spcAft>
                <a:spcPct val="0"/>
              </a:spcAft>
            </a:pPr>
            <a:endParaRPr lang="fr-FR" sz="900" b="1" dirty="0">
              <a:latin typeface="Arial" pitchFamily="34" charset="0"/>
              <a:cs typeface="Arial" pitchFamily="34" charset="0"/>
            </a:endParaRPr>
          </a:p>
          <a:p>
            <a:pPr eaLnBrk="0" fontAlgn="base" hangingPunct="0">
              <a:spcBef>
                <a:spcPct val="0"/>
              </a:spcBef>
              <a:spcAft>
                <a:spcPct val="0"/>
              </a:spcAft>
            </a:pPr>
            <a:r>
              <a:rPr lang="fr-FR" sz="1400" b="1" dirty="0">
                <a:solidFill>
                  <a:srgbClr val="9BBB59"/>
                </a:solidFill>
                <a:latin typeface="Arial" pitchFamily="34" charset="0"/>
                <a:ea typeface="Calibri" pitchFamily="34" charset="0"/>
                <a:cs typeface="Times New Roman" pitchFamily="18" charset="0"/>
              </a:rPr>
              <a:t>  </a:t>
            </a:r>
            <a:r>
              <a:rPr lang="fr-FR" b="1" dirty="0">
                <a:solidFill>
                  <a:srgbClr val="008000"/>
                </a:solidFill>
                <a:latin typeface="Arial" pitchFamily="34" charset="0"/>
                <a:ea typeface="Calibri" pitchFamily="34" charset="0"/>
                <a:cs typeface="Times New Roman" pitchFamily="18" charset="0"/>
              </a:rPr>
              <a:t>Pôle Artisanal d’Ain </a:t>
            </a:r>
            <a:r>
              <a:rPr lang="fr-FR" b="1" dirty="0" err="1">
                <a:solidFill>
                  <a:srgbClr val="008000"/>
                </a:solidFill>
                <a:latin typeface="Arial" pitchFamily="34" charset="0"/>
                <a:ea typeface="Calibri" pitchFamily="34" charset="0"/>
                <a:cs typeface="Times New Roman" pitchFamily="18" charset="0"/>
              </a:rPr>
              <a:t>Nokbi</a:t>
            </a:r>
            <a:r>
              <a:rPr lang="fr-FR" b="1" dirty="0">
                <a:solidFill>
                  <a:srgbClr val="008000"/>
                </a:solidFill>
                <a:latin typeface="Arial" pitchFamily="34" charset="0"/>
                <a:ea typeface="Calibri" pitchFamily="34" charset="0"/>
                <a:cs typeface="Times New Roman" pitchFamily="18" charset="0"/>
              </a:rPr>
              <a:t>                                                </a:t>
            </a:r>
            <a:r>
              <a:rPr lang="fr-FR" sz="1600" b="1" dirty="0">
                <a:solidFill>
                  <a:srgbClr val="008000"/>
                </a:solidFill>
                <a:latin typeface="Arial" pitchFamily="34" charset="0"/>
                <a:ea typeface="Calibri" pitchFamily="34" charset="0"/>
                <a:cs typeface="Times New Roman" pitchFamily="18" charset="0"/>
              </a:rPr>
              <a:t>CE QU’IL FAUT RETENIR    </a:t>
            </a:r>
            <a:r>
              <a:rPr lang="fr-FR" sz="1400" b="1" dirty="0">
                <a:solidFill>
                  <a:srgbClr val="008000"/>
                </a:solidFill>
                <a:latin typeface="Arial" pitchFamily="34" charset="0"/>
                <a:ea typeface="Calibri" pitchFamily="34" charset="0"/>
                <a:cs typeface="Times New Roman" pitchFamily="18" charset="0"/>
              </a:rPr>
              <a:t>                                                                                                                   </a:t>
            </a:r>
            <a:endParaRPr lang="fr-FR" sz="900" b="1" dirty="0">
              <a:latin typeface="Arial" pitchFamily="34" charset="0"/>
              <a:cs typeface="Arial" pitchFamily="34" charset="0"/>
            </a:endParaRPr>
          </a:p>
          <a:p>
            <a:pPr marL="171450" indent="-171450" eaLnBrk="0" hangingPunct="0">
              <a:lnSpc>
                <a:spcPct val="200000"/>
              </a:lnSpc>
              <a:buFont typeface="Arial"/>
              <a:buChar char="•"/>
            </a:pPr>
            <a:r>
              <a:rPr lang="fr-FR" sz="1100" b="1" dirty="0">
                <a:latin typeface="Arial" pitchFamily="34" charset="0"/>
                <a:ea typeface="Times New Roman" pitchFamily="18" charset="0"/>
                <a:cs typeface="Times New Roman" pitchFamily="18" charset="0"/>
              </a:rPr>
              <a:t> </a:t>
            </a:r>
            <a:r>
              <a:rPr lang="fr-FR" sz="1100" b="1" dirty="0" smtClean="0">
                <a:latin typeface="Arial" pitchFamily="34" charset="0"/>
                <a:ea typeface="Times New Roman" pitchFamily="18" charset="0"/>
                <a:cs typeface="Times New Roman" pitchFamily="18" charset="0"/>
              </a:rPr>
              <a:t>   </a:t>
            </a:r>
            <a:r>
              <a:rPr lang="fr-FR" sz="1400" b="1" dirty="0" smtClean="0">
                <a:latin typeface="Century Gothic"/>
                <a:cs typeface="Century Gothic"/>
              </a:rPr>
              <a:t>Fès </a:t>
            </a:r>
            <a:r>
              <a:rPr lang="fr-FR" sz="1400" b="1" dirty="0">
                <a:latin typeface="Century Gothic"/>
                <a:cs typeface="Century Gothic"/>
              </a:rPr>
              <a:t>est considérée : un centre par excellence d’un savoir-faire artisanal ancestral </a:t>
            </a:r>
          </a:p>
          <a:p>
            <a:pPr marL="285750" indent="-285750" eaLnBrk="0" hangingPunct="0">
              <a:lnSpc>
                <a:spcPct val="200000"/>
              </a:lnSpc>
              <a:buFont typeface="Arial"/>
              <a:buChar char="•"/>
            </a:pPr>
            <a:r>
              <a:rPr lang="fr-FR" sz="1400" b="1" dirty="0">
                <a:latin typeface="Century Gothic"/>
                <a:cs typeface="Century Gothic"/>
              </a:rPr>
              <a:t>Assurer un renouveau des métiers ancestraux et une redynamisation de la socio-économie artisanale locale</a:t>
            </a:r>
          </a:p>
          <a:p>
            <a:pPr marL="285750" indent="-285750" eaLnBrk="0" hangingPunct="0">
              <a:lnSpc>
                <a:spcPct val="200000"/>
              </a:lnSpc>
              <a:buFont typeface="Arial"/>
              <a:buChar char="•"/>
            </a:pPr>
            <a:r>
              <a:rPr lang="fr-FR" sz="1400" b="1" dirty="0">
                <a:latin typeface="Century Gothic"/>
                <a:cs typeface="Century Gothic"/>
              </a:rPr>
              <a:t>Amélioration de la qualité, grâce notamment à l’innovation des produits et des procédés</a:t>
            </a:r>
          </a:p>
          <a:p>
            <a:pPr marL="285750" indent="-285750" eaLnBrk="0" hangingPunct="0">
              <a:lnSpc>
                <a:spcPct val="200000"/>
              </a:lnSpc>
              <a:buFont typeface="Arial"/>
              <a:buChar char="•"/>
            </a:pPr>
            <a:r>
              <a:rPr lang="fr-FR" sz="1400" b="1" dirty="0">
                <a:latin typeface="Century Gothic"/>
                <a:cs typeface="Century Gothic"/>
              </a:rPr>
              <a:t> Les artisans apprécient leurs nouvelles conditions de travail ainsi que les opportunités que leur offre leur nouvel espace (moderniser le processus de production et l’organisation des ateliers) </a:t>
            </a:r>
          </a:p>
          <a:p>
            <a:pPr marL="285750" indent="-285750" eaLnBrk="0" hangingPunct="0">
              <a:lnSpc>
                <a:spcPct val="200000"/>
              </a:lnSpc>
              <a:buFont typeface="Arial"/>
              <a:buChar char="•"/>
            </a:pPr>
            <a:r>
              <a:rPr lang="fr-FR" sz="1400" b="1" dirty="0">
                <a:latin typeface="Century Gothic"/>
                <a:cs typeface="Century Gothic"/>
              </a:rPr>
              <a:t>La création de l’association des artisans de </a:t>
            </a:r>
            <a:r>
              <a:rPr lang="fr-FR" sz="1400" b="1" dirty="0" err="1">
                <a:latin typeface="Century Gothic"/>
                <a:cs typeface="Century Gothic"/>
              </a:rPr>
              <a:t>Aïn</a:t>
            </a:r>
            <a:r>
              <a:rPr lang="fr-FR" sz="1400" b="1" dirty="0">
                <a:latin typeface="Century Gothic"/>
                <a:cs typeface="Century Gothic"/>
              </a:rPr>
              <a:t> </a:t>
            </a:r>
            <a:r>
              <a:rPr lang="fr-FR" sz="1400" b="1" dirty="0" err="1">
                <a:latin typeface="Century Gothic"/>
                <a:cs typeface="Century Gothic"/>
              </a:rPr>
              <a:t>Nokbi</a:t>
            </a:r>
            <a:r>
              <a:rPr lang="fr-FR" sz="1400" b="1" dirty="0">
                <a:latin typeface="Century Gothic"/>
                <a:cs typeface="Century Gothic"/>
              </a:rPr>
              <a:t>, leur assure une reconnaissance officielle,  leur ouvre des possibilités de mobiliser les moyens (financiers, techniques)pour améliorer à la fois leurs équipements, la qualité de leurs produits ,leurs niveaux d’activités et de revenus</a:t>
            </a:r>
          </a:p>
          <a:p>
            <a:pPr marL="171450" indent="-171450" eaLnBrk="0" fontAlgn="base" hangingPunct="0">
              <a:lnSpc>
                <a:spcPct val="200000"/>
              </a:lnSpc>
              <a:spcBef>
                <a:spcPct val="0"/>
              </a:spcBef>
              <a:spcAft>
                <a:spcPct val="0"/>
              </a:spcAft>
              <a:buFont typeface="Arial"/>
              <a:buChar char="•"/>
            </a:pPr>
            <a:r>
              <a:rPr lang="fr-FR" sz="1400" b="1" dirty="0" smtClean="0">
                <a:latin typeface="Century Gothic"/>
                <a:cs typeface="Century Gothic"/>
              </a:rPr>
              <a:t>  L’artisanat </a:t>
            </a:r>
            <a:r>
              <a:rPr lang="fr-FR" sz="1400" b="1" dirty="0">
                <a:latin typeface="Century Gothic"/>
                <a:cs typeface="Century Gothic"/>
              </a:rPr>
              <a:t>traditionnel à Fès opte pour l’innovation comme moyen privilégié de création de valeur et pour un nouveau mode d’organisation de sa production</a:t>
            </a:r>
          </a:p>
        </p:txBody>
      </p:sp>
    </p:spTree>
    <p:extLst>
      <p:ext uri="{BB962C8B-B14F-4D97-AF65-F5344CB8AC3E}">
        <p14:creationId xmlns:p14="http://schemas.microsoft.com/office/powerpoint/2010/main" val="931095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2822732" y="652733"/>
            <a:ext cx="850112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indent="-171450" eaLnBrk="0" hangingPunct="0">
              <a:lnSpc>
                <a:spcPct val="200000"/>
              </a:lnSpc>
              <a:buFont typeface="Arial"/>
              <a:buChar char="•"/>
            </a:pPr>
            <a:r>
              <a:rPr lang="fr-FR" sz="1100" b="1" dirty="0">
                <a:latin typeface="Times New Roman" pitchFamily="18" charset="0"/>
                <a:ea typeface="Calibri" pitchFamily="34" charset="0"/>
                <a:cs typeface="Times New Roman" pitchFamily="18" charset="0"/>
              </a:rPr>
              <a:t> </a:t>
            </a:r>
            <a:r>
              <a:rPr lang="fr-FR" sz="1400" b="1" dirty="0">
                <a:latin typeface="Century Gothic"/>
                <a:cs typeface="Century Gothic"/>
              </a:rPr>
              <a:t>Restauration et réhabilitation les sites historiques de la médina (</a:t>
            </a:r>
            <a:r>
              <a:rPr lang="fr-FR" sz="1400" b="1" dirty="0" err="1">
                <a:latin typeface="Century Gothic"/>
                <a:cs typeface="Century Gothic"/>
              </a:rPr>
              <a:t>Foundouks</a:t>
            </a:r>
            <a:r>
              <a:rPr lang="fr-FR" sz="1400" b="1" dirty="0">
                <a:latin typeface="Century Gothic"/>
                <a:cs typeface="Century Gothic"/>
              </a:rPr>
              <a:t>) pour installer des ateliers spécialisés dans la finition des produits </a:t>
            </a:r>
          </a:p>
          <a:p>
            <a:pPr marL="285750" indent="-285750" eaLnBrk="0" hangingPunct="0">
              <a:lnSpc>
                <a:spcPct val="200000"/>
              </a:lnSpc>
              <a:buFont typeface="Arial"/>
              <a:buChar char="•"/>
            </a:pPr>
            <a:r>
              <a:rPr lang="fr-FR" sz="1400" b="1" dirty="0">
                <a:latin typeface="Century Gothic"/>
                <a:cs typeface="Century Gothic"/>
              </a:rPr>
              <a:t> Points de vente afin de favoriser une meilleure articulation entre artisanat et tourisme</a:t>
            </a:r>
          </a:p>
          <a:p>
            <a:pPr marL="285750" indent="-285750" eaLnBrk="0" hangingPunct="0">
              <a:lnSpc>
                <a:spcPct val="200000"/>
              </a:lnSpc>
              <a:buFont typeface="Arial"/>
              <a:buChar char="•"/>
            </a:pPr>
            <a:r>
              <a:rPr lang="fr-FR" sz="1400" b="1" dirty="0">
                <a:latin typeface="Century Gothic"/>
                <a:cs typeface="Century Gothic"/>
              </a:rPr>
              <a:t>Le pôle artisanal d’</a:t>
            </a:r>
            <a:r>
              <a:rPr lang="fr-FR" sz="1400" b="1" dirty="0" err="1">
                <a:latin typeface="Century Gothic"/>
                <a:cs typeface="Century Gothic"/>
              </a:rPr>
              <a:t>Aïn</a:t>
            </a:r>
            <a:r>
              <a:rPr lang="fr-FR" sz="1400" b="1" dirty="0">
                <a:latin typeface="Century Gothic"/>
                <a:cs typeface="Century Gothic"/>
              </a:rPr>
              <a:t> </a:t>
            </a:r>
            <a:r>
              <a:rPr lang="fr-FR" sz="1400" b="1" dirty="0" err="1">
                <a:latin typeface="Century Gothic"/>
                <a:cs typeface="Century Gothic"/>
              </a:rPr>
              <a:t>Nokbi</a:t>
            </a:r>
            <a:r>
              <a:rPr lang="fr-FR" sz="1400" b="1" dirty="0">
                <a:latin typeface="Century Gothic"/>
                <a:cs typeface="Century Gothic"/>
              </a:rPr>
              <a:t> : un modèle d’entreprise combinant tradition et modernité.</a:t>
            </a:r>
          </a:p>
        </p:txBody>
      </p:sp>
      <p:pic>
        <p:nvPicPr>
          <p:cNvPr id="3" name="Imag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0543" y="2802590"/>
            <a:ext cx="3085839" cy="2401321"/>
          </a:xfrm>
          <a:prstGeom prst="rect">
            <a:avLst/>
          </a:prstGeom>
          <a:noFill/>
          <a:ln>
            <a:noFill/>
          </a:ln>
        </p:spPr>
      </p:pic>
      <p:pic>
        <p:nvPicPr>
          <p:cNvPr id="4" name="Imag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25" y="2804881"/>
            <a:ext cx="2928958" cy="2399030"/>
          </a:xfrm>
          <a:prstGeom prst="rect">
            <a:avLst/>
          </a:prstGeom>
          <a:noFill/>
          <a:ln>
            <a:noFill/>
          </a:ln>
        </p:spPr>
      </p:pic>
    </p:spTree>
    <p:extLst>
      <p:ext uri="{BB962C8B-B14F-4D97-AF65-F5344CB8AC3E}">
        <p14:creationId xmlns:p14="http://schemas.microsoft.com/office/powerpoint/2010/main" val="30858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2786593" y="626119"/>
            <a:ext cx="861108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200" b="1" dirty="0">
                <a:solidFill>
                  <a:srgbClr val="008000"/>
                </a:solidFill>
                <a:latin typeface="Arial" pitchFamily="34" charset="0"/>
                <a:ea typeface="Calibri" pitchFamily="34" charset="0"/>
                <a:cs typeface="Times New Roman" pitchFamily="18" charset="0"/>
              </a:rPr>
              <a:t> </a:t>
            </a:r>
            <a:r>
              <a:rPr lang="fr-FR" sz="2000" b="1" dirty="0">
                <a:solidFill>
                  <a:srgbClr val="0070C0"/>
                </a:solidFill>
                <a:latin typeface="Times"/>
                <a:ea typeface="Times New Roman" pitchFamily="18" charset="0"/>
                <a:cs typeface="Times New Roman" pitchFamily="18" charset="0"/>
              </a:rPr>
              <a:t>Sidi </a:t>
            </a:r>
            <a:r>
              <a:rPr lang="fr-FR" sz="2000" b="1" dirty="0" err="1">
                <a:solidFill>
                  <a:srgbClr val="0070C0"/>
                </a:solidFill>
                <a:latin typeface="Times"/>
                <a:ea typeface="Times New Roman" pitchFamily="18" charset="0"/>
                <a:cs typeface="Times New Roman" pitchFamily="18" charset="0"/>
              </a:rPr>
              <a:t>Ghanem</a:t>
            </a:r>
            <a:r>
              <a:rPr lang="fr-FR" sz="2000" b="1" dirty="0">
                <a:solidFill>
                  <a:srgbClr val="0070C0"/>
                </a:solidFill>
                <a:latin typeface="Times"/>
                <a:ea typeface="Times New Roman" pitchFamily="18" charset="0"/>
                <a:cs typeface="Times New Roman" pitchFamily="18" charset="0"/>
              </a:rPr>
              <a:t>  : Marrakech</a:t>
            </a:r>
            <a:r>
              <a:rPr lang="fr-FR" sz="2000" b="1" dirty="0">
                <a:solidFill>
                  <a:srgbClr val="0070C0"/>
                </a:solidFill>
                <a:latin typeface="Arial" pitchFamily="34" charset="0"/>
                <a:ea typeface="Calibri" pitchFamily="34" charset="0"/>
                <a:cs typeface="Times New Roman" pitchFamily="18" charset="0"/>
              </a:rPr>
              <a:t>                                  </a:t>
            </a:r>
            <a:r>
              <a:rPr lang="fr-FR" b="1" dirty="0">
                <a:solidFill>
                  <a:srgbClr val="008000"/>
                </a:solidFill>
                <a:latin typeface="Arial" pitchFamily="34" charset="0"/>
                <a:ea typeface="Calibri" pitchFamily="34" charset="0"/>
                <a:cs typeface="Times New Roman" pitchFamily="18" charset="0"/>
              </a:rPr>
              <a:t>CE QU’IL FAUT RETENIR                                                                                                                          </a:t>
            </a:r>
            <a:endParaRPr lang="fr-FR" sz="1200" b="1" dirty="0">
              <a:latin typeface="Arial" pitchFamily="34" charset="0"/>
              <a:cs typeface="Arial" pitchFamily="34" charset="0"/>
            </a:endParaRPr>
          </a:p>
          <a:p>
            <a:pPr marL="171450" indent="-171450" eaLnBrk="0" hangingPunct="0">
              <a:lnSpc>
                <a:spcPct val="200000"/>
              </a:lnSpc>
              <a:buFont typeface="Arial"/>
              <a:buChar char="•"/>
            </a:pPr>
            <a:r>
              <a:rPr lang="fr-FR" sz="1400" b="1" dirty="0" smtClean="0">
                <a:latin typeface="Century Gothic"/>
                <a:cs typeface="Century Gothic"/>
              </a:rPr>
              <a:t>  Sidi </a:t>
            </a:r>
            <a:r>
              <a:rPr lang="fr-FR" sz="1400" b="1" dirty="0" err="1">
                <a:latin typeface="Century Gothic"/>
                <a:cs typeface="Century Gothic"/>
              </a:rPr>
              <a:t>Ghanem</a:t>
            </a:r>
            <a:r>
              <a:rPr lang="fr-FR" sz="1400" b="1" dirty="0">
                <a:latin typeface="Century Gothic"/>
                <a:cs typeface="Century Gothic"/>
              </a:rPr>
              <a:t> à Marrakech est devenu  une destination tendance pour tous ceux qui aiment la décoration, le design et même les galeries d’art. </a:t>
            </a:r>
          </a:p>
          <a:p>
            <a:pPr marL="285750" indent="-285750" eaLnBrk="0" hangingPunct="0">
              <a:lnSpc>
                <a:spcPct val="200000"/>
              </a:lnSpc>
              <a:buFont typeface="Arial"/>
              <a:buChar char="•"/>
            </a:pPr>
            <a:r>
              <a:rPr lang="fr-FR" sz="1400" b="1" dirty="0">
                <a:latin typeface="Century Gothic"/>
                <a:cs typeface="Century Gothic"/>
              </a:rPr>
              <a:t>A Sidi </a:t>
            </a:r>
            <a:r>
              <a:rPr lang="fr-FR" sz="1400" b="1" dirty="0" err="1">
                <a:latin typeface="Century Gothic"/>
                <a:cs typeface="Century Gothic"/>
              </a:rPr>
              <a:t>Ghanem</a:t>
            </a:r>
            <a:r>
              <a:rPr lang="fr-FR" sz="1400" b="1" dirty="0">
                <a:latin typeface="Century Gothic"/>
                <a:cs typeface="Century Gothic"/>
              </a:rPr>
              <a:t>, on trouve les showroom de différents créateurs et stylistes de Marrakech.</a:t>
            </a:r>
          </a:p>
          <a:p>
            <a:pPr marL="285750" indent="-285750" eaLnBrk="0" hangingPunct="0">
              <a:lnSpc>
                <a:spcPct val="200000"/>
              </a:lnSpc>
              <a:buFont typeface="Arial"/>
              <a:buChar char="•"/>
            </a:pPr>
            <a:r>
              <a:rPr lang="fr-FR" sz="1400" b="1" dirty="0">
                <a:latin typeface="Century Gothic"/>
                <a:cs typeface="Century Gothic"/>
              </a:rPr>
              <a:t> Des  galeries d’art (artisans qui travaillent le bois et le métal, coupent des tissus ou encore dessinent des meubles).</a:t>
            </a:r>
          </a:p>
        </p:txBody>
      </p:sp>
      <p:sp>
        <p:nvSpPr>
          <p:cNvPr id="3" name="Rectangle 2"/>
          <p:cNvSpPr/>
          <p:nvPr/>
        </p:nvSpPr>
        <p:spPr>
          <a:xfrm>
            <a:off x="1803695" y="4005500"/>
            <a:ext cx="1965795" cy="584775"/>
          </a:xfrm>
          <a:prstGeom prst="rect">
            <a:avLst/>
          </a:prstGeom>
        </p:spPr>
        <p:txBody>
          <a:bodyPr wrap="none">
            <a:spAutoFit/>
          </a:bodyPr>
          <a:lstStyle/>
          <a:p>
            <a:r>
              <a:rPr lang="fr-FR" sz="1600" b="1" dirty="0"/>
              <a:t>Sidi </a:t>
            </a:r>
            <a:r>
              <a:rPr lang="fr-FR" sz="1600" b="1" dirty="0" err="1"/>
              <a:t>Ghanem</a:t>
            </a:r>
            <a:r>
              <a:rPr lang="fr-FR" sz="1600" b="1" dirty="0"/>
              <a:t> </a:t>
            </a:r>
          </a:p>
          <a:p>
            <a:r>
              <a:rPr lang="fr-FR" sz="1600" b="1" dirty="0"/>
              <a:t>pépinière des talents</a:t>
            </a:r>
          </a:p>
        </p:txBody>
      </p:sp>
      <p:pic>
        <p:nvPicPr>
          <p:cNvPr id="4" name="Imag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1819" y="3180664"/>
            <a:ext cx="5286412" cy="2714644"/>
          </a:xfrm>
          <a:prstGeom prst="rect">
            <a:avLst/>
          </a:prstGeom>
          <a:noFill/>
          <a:ln>
            <a:noFill/>
          </a:ln>
        </p:spPr>
      </p:pic>
    </p:spTree>
    <p:extLst>
      <p:ext uri="{BB962C8B-B14F-4D97-AF65-F5344CB8AC3E}">
        <p14:creationId xmlns:p14="http://schemas.microsoft.com/office/powerpoint/2010/main" val="3829049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2918084" y="692383"/>
            <a:ext cx="9116898" cy="4860913"/>
          </a:xfrm>
          <a:prstGeom prst="rect">
            <a:avLst/>
          </a:prstGeom>
          <a:noFill/>
          <a:ln w="9525">
            <a:noFill/>
            <a:miter lim="800000"/>
            <a:headEnd/>
            <a:tailEnd/>
          </a:ln>
          <a:effectLst/>
        </p:spPr>
        <p:txBody>
          <a:bodyPr vert="horz" wrap="square" lIns="91440" tIns="9522" rIns="91440" bIns="95220" numCol="1" anchor="ctr" anchorCtr="0" compatLnSpc="1">
            <a:prstTxWarp prst="textNoShape">
              <a:avLst/>
            </a:prstTxWarp>
            <a:spAutoFit/>
          </a:bodyPr>
          <a:lstStyle/>
          <a:p>
            <a:pPr fontAlgn="base">
              <a:lnSpc>
                <a:spcPct val="150000"/>
              </a:lnSpc>
              <a:spcBef>
                <a:spcPct val="0"/>
              </a:spcBef>
              <a:spcAft>
                <a:spcPct val="0"/>
              </a:spcAft>
            </a:pPr>
            <a:r>
              <a:rPr lang="fr-FR" sz="1600" b="1" dirty="0">
                <a:solidFill>
                  <a:srgbClr val="9BBB59"/>
                </a:solidFill>
                <a:latin typeface="Arial" pitchFamily="34" charset="0"/>
                <a:ea typeface="Calibri" pitchFamily="34" charset="0"/>
                <a:cs typeface="Times New Roman" pitchFamily="18" charset="0"/>
              </a:rPr>
              <a:t>•  </a:t>
            </a:r>
            <a:r>
              <a:rPr lang="fr-FR" sz="1600" b="1" dirty="0">
                <a:solidFill>
                  <a:srgbClr val="008000"/>
                </a:solidFill>
                <a:latin typeface="Arial" pitchFamily="34" charset="0"/>
                <a:ea typeface="Calibri" pitchFamily="34" charset="0"/>
                <a:cs typeface="Times New Roman" pitchFamily="18" charset="0"/>
              </a:rPr>
              <a:t>   </a:t>
            </a:r>
            <a:r>
              <a:rPr lang="fr-FR" sz="2000" b="1" dirty="0">
                <a:solidFill>
                  <a:srgbClr val="0070C0"/>
                </a:solidFill>
                <a:latin typeface="Arial" pitchFamily="34" charset="0"/>
                <a:ea typeface="Calibri" pitchFamily="34" charset="0"/>
                <a:cs typeface="Times New Roman" pitchFamily="18" charset="0"/>
              </a:rPr>
              <a:t>Art de Vivre à Marrakech                            </a:t>
            </a:r>
            <a:r>
              <a:rPr lang="fr-FR" sz="1600" b="1" dirty="0">
                <a:solidFill>
                  <a:srgbClr val="008000"/>
                </a:solidFill>
                <a:latin typeface="Arial" pitchFamily="34" charset="0"/>
                <a:ea typeface="Calibri" pitchFamily="34" charset="0"/>
                <a:cs typeface="Times New Roman" pitchFamily="18" charset="0"/>
              </a:rPr>
              <a:t>CE QU’IL FAUT RETENIR                                                                                                                          </a:t>
            </a:r>
            <a:endParaRPr lang="fr-FR" sz="2000" b="1" dirty="0">
              <a:solidFill>
                <a:srgbClr val="345A8A"/>
              </a:solidFill>
              <a:latin typeface="Calibri" pitchFamily="34" charset="0"/>
              <a:ea typeface="MS Gothic" pitchFamily="49" charset="-128"/>
              <a:cs typeface="Times New Roman" pitchFamily="18" charset="0"/>
            </a:endParaRPr>
          </a:p>
          <a:p>
            <a:pPr eaLnBrk="0" fontAlgn="base" hangingPunct="0">
              <a:lnSpc>
                <a:spcPct val="150000"/>
              </a:lnSpc>
              <a:spcBef>
                <a:spcPct val="0"/>
              </a:spcBef>
              <a:spcAft>
                <a:spcPct val="0"/>
              </a:spcAft>
            </a:pPr>
            <a:r>
              <a:rPr lang="fr-FR" sz="1600" b="1" dirty="0">
                <a:solidFill>
                  <a:srgbClr val="000000"/>
                </a:solidFill>
                <a:latin typeface="Source Sans Pro"/>
                <a:ea typeface="Times New Roman" pitchFamily="18" charset="0"/>
                <a:cs typeface="Times New Roman" pitchFamily="18" charset="0"/>
              </a:rPr>
              <a:t>     Le projet de cluster</a:t>
            </a:r>
          </a:p>
          <a:p>
            <a:pPr eaLnBrk="0" fontAlgn="base" hangingPunct="0">
              <a:lnSpc>
                <a:spcPct val="150000"/>
              </a:lnSpc>
              <a:spcBef>
                <a:spcPct val="0"/>
              </a:spcBef>
              <a:spcAft>
                <a:spcPct val="0"/>
              </a:spcAft>
            </a:pPr>
            <a:endParaRPr lang="fr-FR" sz="1600" b="1" dirty="0">
              <a:solidFill>
                <a:srgbClr val="345A8A"/>
              </a:solidFill>
              <a:latin typeface="Calibri" pitchFamily="34" charset="0"/>
              <a:ea typeface="MS Gothic" pitchFamily="49" charset="-128"/>
              <a:cs typeface="Times New Roman" pitchFamily="18" charset="0"/>
            </a:endParaRPr>
          </a:p>
          <a:p>
            <a:pPr marL="171450" indent="-171450" eaLnBrk="0" hangingPunct="0">
              <a:lnSpc>
                <a:spcPct val="150000"/>
              </a:lnSpc>
              <a:buFont typeface="Arial"/>
              <a:buChar char="•"/>
            </a:pPr>
            <a:r>
              <a:rPr lang="fr-FR" sz="1400" b="1" dirty="0">
                <a:latin typeface="Century Gothic"/>
                <a:cs typeface="Century Gothic"/>
              </a:rPr>
              <a:t>Un pôle d’excellence pour maintenir l’innovation dans le secteur de l’artisanat</a:t>
            </a:r>
          </a:p>
          <a:p>
            <a:pPr marL="285750" indent="-285750" eaLnBrk="0" hangingPunct="0">
              <a:lnSpc>
                <a:spcPct val="150000"/>
              </a:lnSpc>
              <a:buFont typeface="Arial"/>
              <a:buChar char="•"/>
            </a:pPr>
            <a:r>
              <a:rPr lang="fr-FR" sz="1400" b="1" dirty="0">
                <a:latin typeface="Century Gothic"/>
                <a:cs typeface="Century Gothic"/>
              </a:rPr>
              <a:t>Ce cluster vise à mutualiser les moyens des opérateurs de toute une filière (formation, recherche et innovation, logistique, export) </a:t>
            </a:r>
          </a:p>
          <a:p>
            <a:pPr marL="285750" indent="-285750" eaLnBrk="0" hangingPunct="0">
              <a:lnSpc>
                <a:spcPct val="150000"/>
              </a:lnSpc>
              <a:buFont typeface="Arial"/>
              <a:buChar char="•"/>
            </a:pPr>
            <a:r>
              <a:rPr lang="fr-FR" sz="1400" b="1" dirty="0">
                <a:latin typeface="Century Gothic"/>
                <a:cs typeface="Century Gothic"/>
              </a:rPr>
              <a:t>Pour créer un pôle de production dynamisant la création artistique marocaine, tant localement que vers les marchés étrangers.  </a:t>
            </a:r>
          </a:p>
          <a:p>
            <a:pPr marL="285750" indent="-285750" eaLnBrk="0" hangingPunct="0">
              <a:lnSpc>
                <a:spcPct val="150000"/>
              </a:lnSpc>
              <a:buFont typeface="Arial"/>
              <a:buChar char="•"/>
            </a:pPr>
            <a:r>
              <a:rPr lang="fr-FR" sz="1400" b="1" dirty="0">
                <a:latin typeface="Century Gothic"/>
                <a:cs typeface="Century Gothic"/>
              </a:rPr>
              <a:t> Création d’une association qui  rassemble trois collèges: les institutionnels, l’université et les instituts de recherche et les entreprises privées dont(</a:t>
            </a:r>
            <a:r>
              <a:rPr lang="fr-FR" sz="1400" b="1" dirty="0" err="1">
                <a:latin typeface="Century Gothic"/>
                <a:cs typeface="Century Gothic"/>
              </a:rPr>
              <a:t>Fenyadi</a:t>
            </a:r>
            <a:r>
              <a:rPr lang="fr-FR" sz="1400" b="1" dirty="0">
                <a:latin typeface="Century Gothic"/>
                <a:cs typeface="Century Gothic"/>
              </a:rPr>
              <a:t>, Yahia ou encore Maison Méditerranée)</a:t>
            </a:r>
          </a:p>
          <a:p>
            <a:pPr marL="285750" indent="-285750" eaLnBrk="0" hangingPunct="0">
              <a:lnSpc>
                <a:spcPct val="150000"/>
              </a:lnSpc>
              <a:buFont typeface="Arial"/>
              <a:buChar char="•"/>
            </a:pPr>
            <a:r>
              <a:rPr lang="fr-FR" sz="1400" b="1" dirty="0">
                <a:latin typeface="Century Gothic"/>
                <a:cs typeface="Century Gothic"/>
              </a:rPr>
              <a:t>Ce pôle permettra aux acteurs membres, l’amélioration des techniques de fabrication</a:t>
            </a:r>
          </a:p>
          <a:p>
            <a:pPr eaLnBrk="0" hangingPunct="0">
              <a:lnSpc>
                <a:spcPct val="150000"/>
              </a:lnSpc>
            </a:pPr>
            <a:r>
              <a:rPr lang="fr-FR" sz="1400" b="1" dirty="0">
                <a:latin typeface="Century Gothic"/>
                <a:cs typeface="Century Gothic"/>
              </a:rPr>
              <a:t>( la céramique, les matériaux, le design et la couture)</a:t>
            </a:r>
          </a:p>
          <a:p>
            <a:pPr marL="285750" indent="-285750" eaLnBrk="0" hangingPunct="0">
              <a:lnSpc>
                <a:spcPct val="150000"/>
              </a:lnSpc>
              <a:buFont typeface="Arial"/>
              <a:buChar char="•"/>
            </a:pPr>
            <a:r>
              <a:rPr lang="fr-FR" sz="1400" b="1" dirty="0">
                <a:latin typeface="Century Gothic"/>
                <a:cs typeface="Century Gothic"/>
              </a:rPr>
              <a:t>  L’université Cadi </a:t>
            </a:r>
            <a:r>
              <a:rPr lang="fr-FR" sz="1400" b="1" dirty="0" err="1">
                <a:latin typeface="Century Gothic"/>
                <a:cs typeface="Century Gothic"/>
              </a:rPr>
              <a:t>Ayyad</a:t>
            </a:r>
            <a:r>
              <a:rPr lang="fr-FR" sz="1400" b="1" dirty="0">
                <a:latin typeface="Century Gothic"/>
                <a:cs typeface="Century Gothic"/>
              </a:rPr>
              <a:t> qui fait partie du collège Recherche (axes matériaux céramiques et les énergies renouvelable)</a:t>
            </a:r>
          </a:p>
        </p:txBody>
      </p:sp>
    </p:spTree>
    <p:extLst>
      <p:ext uri="{BB962C8B-B14F-4D97-AF65-F5344CB8AC3E}">
        <p14:creationId xmlns:p14="http://schemas.microsoft.com/office/powerpoint/2010/main" val="3173570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3047129" y="706959"/>
            <a:ext cx="8501122" cy="2336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eaLnBrk="0" hangingPunct="0">
              <a:lnSpc>
                <a:spcPct val="150000"/>
              </a:lnSpc>
              <a:buFont typeface="Arial"/>
              <a:buChar char="•"/>
            </a:pPr>
            <a:r>
              <a:rPr lang="fr-FR" sz="1400" b="1" dirty="0">
                <a:latin typeface="Century Gothic"/>
                <a:cs typeface="Century Gothic"/>
              </a:rPr>
              <a:t>Objectif  faire  de l’artisanat un secteur rayonnant dans la ville de Marrakech qui pourra devenir le binôme du tourisme pour le développement régional</a:t>
            </a:r>
          </a:p>
          <a:p>
            <a:pPr marL="285750" indent="-285750" eaLnBrk="0" hangingPunct="0">
              <a:lnSpc>
                <a:spcPct val="150000"/>
              </a:lnSpc>
              <a:buFont typeface="Arial"/>
              <a:buChar char="•"/>
            </a:pPr>
            <a:r>
              <a:rPr lang="fr-FR" sz="1400" b="1" dirty="0">
                <a:latin typeface="Century Gothic"/>
                <a:cs typeface="Century Gothic"/>
              </a:rPr>
              <a:t>Portée par l’union locale de la CGEM et appuyée par la Région, ce parc d’activités rassemblera les professionnels dans un même lieu </a:t>
            </a:r>
          </a:p>
          <a:p>
            <a:pPr marL="285750" indent="-285750" eaLnBrk="0" hangingPunct="0">
              <a:lnSpc>
                <a:spcPct val="150000"/>
              </a:lnSpc>
              <a:buFont typeface="Arial"/>
              <a:buChar char="•"/>
            </a:pPr>
            <a:r>
              <a:rPr lang="fr-FR" sz="1400" b="1" dirty="0">
                <a:latin typeface="Century Gothic"/>
                <a:cs typeface="Century Gothic"/>
              </a:rPr>
              <a:t> Principaux axes structurants : l’accès aux matières premières et ce, à travers la mutualisation des achats d’approvisionnement avec la création de coopératives ou groupements d’intérêt économique qui pourront assurer cet approvisionnement </a:t>
            </a:r>
          </a:p>
        </p:txBody>
      </p:sp>
      <p:pic>
        <p:nvPicPr>
          <p:cNvPr id="3" name="Imag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893" y="3248867"/>
            <a:ext cx="2763119" cy="2542333"/>
          </a:xfrm>
          <a:prstGeom prst="rect">
            <a:avLst/>
          </a:prstGeom>
          <a:noFill/>
          <a:ln>
            <a:noFill/>
          </a:ln>
        </p:spPr>
      </p:pic>
      <p:pic>
        <p:nvPicPr>
          <p:cNvPr id="4" name="Imag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7641" y="3248867"/>
            <a:ext cx="2692378" cy="2542509"/>
          </a:xfrm>
          <a:prstGeom prst="rect">
            <a:avLst/>
          </a:prstGeom>
          <a:noFill/>
          <a:ln>
            <a:noFill/>
          </a:ln>
        </p:spPr>
      </p:pic>
    </p:spTree>
    <p:extLst>
      <p:ext uri="{BB962C8B-B14F-4D97-AF65-F5344CB8AC3E}">
        <p14:creationId xmlns:p14="http://schemas.microsoft.com/office/powerpoint/2010/main" val="421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2699175" y="602734"/>
            <a:ext cx="9170096"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39700" algn="l"/>
                <a:tab pos="457200" algn="l"/>
              </a:tabLst>
            </a:pPr>
            <a:r>
              <a:rPr lang="fr-FR" sz="1600" b="1" dirty="0">
                <a:solidFill>
                  <a:srgbClr val="0070C0"/>
                </a:solidFill>
                <a:latin typeface="Arial" pitchFamily="34" charset="0"/>
                <a:ea typeface="Calibri" pitchFamily="34" charset="0"/>
                <a:cs typeface="Times New Roman" pitchFamily="18" charset="0"/>
              </a:rPr>
              <a:t>LA</a:t>
            </a:r>
            <a:r>
              <a:rPr lang="fr-FR" sz="1000" b="1" dirty="0">
                <a:solidFill>
                  <a:srgbClr val="0070C0"/>
                </a:solidFill>
                <a:latin typeface="Arial" pitchFamily="34" charset="0"/>
                <a:ea typeface="Calibri" pitchFamily="34" charset="0"/>
                <a:cs typeface="Times New Roman" pitchFamily="18" charset="0"/>
              </a:rPr>
              <a:t> </a:t>
            </a:r>
            <a:r>
              <a:rPr lang="fr-FR" sz="1600" b="1" dirty="0">
                <a:solidFill>
                  <a:srgbClr val="0070C0"/>
                </a:solidFill>
                <a:latin typeface="Arial" pitchFamily="34" charset="0"/>
                <a:ea typeface="Calibri" pitchFamily="34" charset="0"/>
                <a:cs typeface="Times New Roman" pitchFamily="18" charset="0"/>
              </a:rPr>
              <a:t>MARQUETERIE  D’ESSAOUIRA                                       </a:t>
            </a:r>
            <a:r>
              <a:rPr lang="fr-FR" sz="1600" b="1" dirty="0">
                <a:solidFill>
                  <a:srgbClr val="008000"/>
                </a:solidFill>
                <a:latin typeface="Arial" pitchFamily="34" charset="0"/>
                <a:ea typeface="Calibri" pitchFamily="34" charset="0"/>
                <a:cs typeface="Times New Roman" pitchFamily="18" charset="0"/>
              </a:rPr>
              <a:t>CE  QU’IL FAUT RETENIR     </a:t>
            </a:r>
          </a:p>
          <a:p>
            <a:pPr fontAlgn="base">
              <a:spcBef>
                <a:spcPct val="0"/>
              </a:spcBef>
              <a:spcAft>
                <a:spcPct val="0"/>
              </a:spcAft>
              <a:tabLst>
                <a:tab pos="139700" algn="l"/>
                <a:tab pos="457200" algn="l"/>
              </a:tabLst>
            </a:pPr>
            <a:r>
              <a:rPr lang="fr-FR" sz="1200" b="1" dirty="0">
                <a:solidFill>
                  <a:srgbClr val="008000"/>
                </a:solidFill>
                <a:latin typeface="Arial" pitchFamily="34" charset="0"/>
                <a:ea typeface="Calibri" pitchFamily="34" charset="0"/>
                <a:cs typeface="Times New Roman" pitchFamily="18" charset="0"/>
              </a:rPr>
              <a:t>                                                                                                                     </a:t>
            </a:r>
            <a:endParaRPr lang="fr-FR" sz="700" b="1" dirty="0">
              <a:latin typeface="Arial" pitchFamily="34" charset="0"/>
              <a:cs typeface="Arial" pitchFamily="34" charset="0"/>
            </a:endParaRPr>
          </a:p>
          <a:p>
            <a:pPr eaLnBrk="0" hangingPunct="0">
              <a:lnSpc>
                <a:spcPct val="150000"/>
              </a:lnSpc>
            </a:pPr>
            <a:r>
              <a:rPr lang="fr-FR" sz="1400" b="1" dirty="0">
                <a:latin typeface="Century Gothic"/>
                <a:cs typeface="Century Gothic"/>
              </a:rPr>
              <a:t>Essaouira est réputée pour son artisanat, le travail du bois de Thuya représente l’un des principaux secteurs producteurs, soit 75% de la production artisanale </a:t>
            </a:r>
          </a:p>
          <a:p>
            <a:pPr eaLnBrk="0" hangingPunct="0">
              <a:lnSpc>
                <a:spcPct val="200000"/>
              </a:lnSpc>
              <a:buFontTx/>
              <a:buChar char="•"/>
            </a:pPr>
            <a:r>
              <a:rPr lang="fr-FR" sz="1400" b="1" dirty="0">
                <a:latin typeface="Century Gothic"/>
                <a:cs typeface="Century Gothic"/>
              </a:rPr>
              <a:t>Un secteur qui offre 13 000 emplois en 2016</a:t>
            </a:r>
          </a:p>
          <a:p>
            <a:pPr eaLnBrk="0" hangingPunct="0">
              <a:lnSpc>
                <a:spcPct val="200000"/>
              </a:lnSpc>
              <a:buFontTx/>
              <a:buChar char="•"/>
            </a:pPr>
            <a:r>
              <a:rPr lang="fr-FR" sz="1400" b="1" dirty="0">
                <a:latin typeface="Century Gothic"/>
                <a:cs typeface="Century Gothic"/>
              </a:rPr>
              <a:t>Développement et mise en œuvre du Système Productif Local</a:t>
            </a:r>
          </a:p>
          <a:p>
            <a:pPr eaLnBrk="0" hangingPunct="0">
              <a:lnSpc>
                <a:spcPct val="200000"/>
              </a:lnSpc>
              <a:buFontTx/>
              <a:buNone/>
            </a:pPr>
            <a:r>
              <a:rPr lang="fr-FR" sz="1400" b="1" dirty="0">
                <a:latin typeface="Century Gothic"/>
                <a:cs typeface="Century Gothic"/>
              </a:rPr>
              <a:t>                                     </a:t>
            </a:r>
            <a:r>
              <a:rPr lang="fr-FR" sz="2400" b="1" dirty="0">
                <a:latin typeface="Century Gothic"/>
                <a:cs typeface="Century Gothic"/>
              </a:rPr>
              <a:t>    </a:t>
            </a:r>
            <a:r>
              <a:rPr lang="fr-FR" sz="2400" b="1" dirty="0">
                <a:solidFill>
                  <a:srgbClr val="008000"/>
                </a:solidFill>
                <a:latin typeface="Century Gothic"/>
                <a:cs typeface="Century Gothic"/>
              </a:rPr>
              <a:t>Qu’est-ce qu’un SPL </a:t>
            </a:r>
            <a:r>
              <a:rPr lang="fr-FR" sz="2400" b="1" dirty="0">
                <a:solidFill>
                  <a:srgbClr val="008000"/>
                </a:solidFill>
              </a:rPr>
              <a:t>? </a:t>
            </a:r>
            <a:endParaRPr lang="fr-FR" sz="2400" b="1" dirty="0">
              <a:solidFill>
                <a:srgbClr val="008000"/>
              </a:solidFill>
              <a:latin typeface="Century Gothic"/>
              <a:cs typeface="Century Gothic"/>
            </a:endParaRPr>
          </a:p>
          <a:p>
            <a:pPr eaLnBrk="0" hangingPunct="0">
              <a:lnSpc>
                <a:spcPct val="200000"/>
              </a:lnSpc>
              <a:buFontTx/>
              <a:buChar char="•"/>
            </a:pPr>
            <a:r>
              <a:rPr lang="fr-FR" sz="1400" b="1" dirty="0">
                <a:latin typeface="Century Gothic"/>
                <a:cs typeface="Century Gothic"/>
              </a:rPr>
              <a:t>C’est une vision collective </a:t>
            </a:r>
          </a:p>
          <a:p>
            <a:pPr eaLnBrk="0" hangingPunct="0">
              <a:lnSpc>
                <a:spcPct val="200000"/>
              </a:lnSpc>
              <a:buFontTx/>
              <a:buChar char="•"/>
            </a:pPr>
            <a:r>
              <a:rPr lang="fr-FR" sz="1400" b="1" dirty="0">
                <a:latin typeface="Century Gothic"/>
                <a:cs typeface="Century Gothic"/>
              </a:rPr>
              <a:t>C’est une compétitivité saine basée sur l’innovation et la qualité </a:t>
            </a:r>
          </a:p>
          <a:p>
            <a:pPr eaLnBrk="0" hangingPunct="0">
              <a:lnSpc>
                <a:spcPct val="200000"/>
              </a:lnSpc>
              <a:buFontTx/>
              <a:buChar char="•"/>
            </a:pPr>
            <a:r>
              <a:rPr lang="fr-FR" sz="1400" b="1" dirty="0">
                <a:latin typeface="Century Gothic"/>
                <a:cs typeface="Century Gothic"/>
              </a:rPr>
              <a:t>C’est la coopération entre les artisans et les PME et un échange ouvert d’informations </a:t>
            </a:r>
          </a:p>
          <a:p>
            <a:pPr eaLnBrk="0" hangingPunct="0">
              <a:lnSpc>
                <a:spcPct val="200000"/>
              </a:lnSpc>
              <a:buFontTx/>
              <a:buChar char="•"/>
            </a:pPr>
            <a:r>
              <a:rPr lang="fr-FR" sz="1400" b="1" dirty="0">
                <a:latin typeface="Century Gothic"/>
                <a:cs typeface="Century Gothic"/>
              </a:rPr>
              <a:t>Ce sont des liens efficaces avec les institutions nationales et les marchés  </a:t>
            </a:r>
          </a:p>
          <a:p>
            <a:pPr eaLnBrk="0" hangingPunct="0">
              <a:lnSpc>
                <a:spcPct val="200000"/>
              </a:lnSpc>
              <a:buFontTx/>
              <a:buNone/>
            </a:pPr>
            <a:r>
              <a:rPr lang="fr-FR" sz="1400" b="1" dirty="0">
                <a:latin typeface="Century Gothic"/>
                <a:cs typeface="Century Gothic"/>
              </a:rPr>
              <a:t> L’action la plus importante a été la création d’un consortium d’exportation regroupant 50 artisans</a:t>
            </a:r>
          </a:p>
          <a:p>
            <a:pPr eaLnBrk="0" hangingPunct="0">
              <a:lnSpc>
                <a:spcPct val="200000"/>
              </a:lnSpc>
            </a:pPr>
            <a:r>
              <a:rPr lang="fr-FR" sz="1400" b="1" dirty="0">
                <a:latin typeface="Century Gothic"/>
                <a:cs typeface="Century Gothic"/>
              </a:rPr>
              <a:t>Le consortium constitue une plateforme promotionnelle pour tous les produits de ses membres</a:t>
            </a:r>
          </a:p>
        </p:txBody>
      </p:sp>
    </p:spTree>
    <p:extLst>
      <p:ext uri="{BB962C8B-B14F-4D97-AF65-F5344CB8AC3E}">
        <p14:creationId xmlns:p14="http://schemas.microsoft.com/office/powerpoint/2010/main" val="16656151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ChangeArrowheads="1"/>
          </p:cNvSpPr>
          <p:nvPr/>
        </p:nvSpPr>
        <p:spPr bwMode="auto">
          <a:xfrm>
            <a:off x="3156665" y="656753"/>
            <a:ext cx="8587100" cy="1708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indent="-171450" eaLnBrk="0" hangingPunct="0">
              <a:lnSpc>
                <a:spcPct val="150000"/>
              </a:lnSpc>
              <a:buFont typeface="Arial"/>
              <a:buChar char="•"/>
            </a:pPr>
            <a:r>
              <a:rPr lang="fr-FR" sz="1400" b="1" dirty="0">
                <a:latin typeface="Century Gothic"/>
                <a:cs typeface="Century Gothic"/>
              </a:rPr>
              <a:t>   L’organisation commune de cours de formation continue pour tous ses membres</a:t>
            </a:r>
          </a:p>
          <a:p>
            <a:pPr marL="285750" indent="-285750" eaLnBrk="0" hangingPunct="0">
              <a:lnSpc>
                <a:spcPct val="150000"/>
              </a:lnSpc>
              <a:buFont typeface="Arial"/>
              <a:buChar char="•"/>
            </a:pPr>
            <a:r>
              <a:rPr lang="fr-FR" sz="1400" b="1" dirty="0">
                <a:latin typeface="Century Gothic"/>
                <a:cs typeface="Century Gothic"/>
              </a:rPr>
              <a:t> L’</a:t>
            </a:r>
            <a:r>
              <a:rPr lang="fr-FR" sz="1400" b="1" dirty="0" err="1">
                <a:latin typeface="Century Gothic"/>
                <a:cs typeface="Century Gothic"/>
              </a:rPr>
              <a:t>amélioration</a:t>
            </a:r>
            <a:r>
              <a:rPr lang="fr-FR" sz="1400" b="1" dirty="0">
                <a:latin typeface="Century Gothic"/>
                <a:cs typeface="Century Gothic"/>
              </a:rPr>
              <a:t> de la qualité des produits à travers: Une normalisation du design et de la qualité ainsi que le dépôt des créations et modèles auprès de OMPI </a:t>
            </a:r>
          </a:p>
          <a:p>
            <a:pPr marL="285750" indent="-285750" eaLnBrk="0" hangingPunct="0">
              <a:lnSpc>
                <a:spcPct val="150000"/>
              </a:lnSpc>
              <a:buFont typeface="Arial"/>
              <a:buChar char="•"/>
            </a:pPr>
            <a:r>
              <a:rPr lang="fr-FR" sz="1400" b="1" dirty="0">
                <a:latin typeface="Century Gothic"/>
                <a:cs typeface="Century Gothic"/>
              </a:rPr>
              <a:t>Offre des solutions pour fournir à ses membres l’obtention de crédits à des taux d’intérêt favorables (par exemple l’organisation d’un consortium de garantie de crédit)</a:t>
            </a:r>
          </a:p>
        </p:txBody>
      </p:sp>
      <p:pic>
        <p:nvPicPr>
          <p:cNvPr id="3" name="Imag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0589" y="2645876"/>
            <a:ext cx="3798534" cy="3136359"/>
          </a:xfrm>
          <a:prstGeom prst="rect">
            <a:avLst/>
          </a:prstGeom>
          <a:noFill/>
          <a:ln>
            <a:noFill/>
          </a:ln>
        </p:spPr>
      </p:pic>
    </p:spTree>
    <p:extLst>
      <p:ext uri="{BB962C8B-B14F-4D97-AF65-F5344CB8AC3E}">
        <p14:creationId xmlns:p14="http://schemas.microsoft.com/office/powerpoint/2010/main" val="3320221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4543676" y="1474607"/>
            <a:ext cx="7215206" cy="3536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100" b="1" dirty="0">
                <a:solidFill>
                  <a:srgbClr val="008000"/>
                </a:solidFill>
                <a:latin typeface="Arial" pitchFamily="34" charset="0"/>
                <a:ea typeface="Calibri" pitchFamily="34" charset="0"/>
                <a:cs typeface="Times New Roman" pitchFamily="18" charset="0"/>
              </a:rPr>
              <a:t>  </a:t>
            </a:r>
            <a:r>
              <a:rPr lang="fr-FR" b="1" dirty="0">
                <a:solidFill>
                  <a:srgbClr val="0070C0"/>
                </a:solidFill>
                <a:latin typeface="Arial" pitchFamily="34" charset="0"/>
                <a:ea typeface="Calibri" pitchFamily="34" charset="0"/>
                <a:cs typeface="Times New Roman" pitchFamily="18" charset="0"/>
              </a:rPr>
              <a:t>CERAMIQUE DE SAFI                      </a:t>
            </a:r>
            <a:r>
              <a:rPr lang="fr-FR" b="1" dirty="0">
                <a:solidFill>
                  <a:srgbClr val="008000"/>
                </a:solidFill>
                <a:latin typeface="Arial" pitchFamily="34" charset="0"/>
                <a:ea typeface="Calibri" pitchFamily="34" charset="0"/>
                <a:cs typeface="Times New Roman" pitchFamily="18" charset="0"/>
              </a:rPr>
              <a:t>CE QU’IL FAUT RETENIR      </a:t>
            </a:r>
          </a:p>
          <a:p>
            <a:pPr fontAlgn="base">
              <a:spcBef>
                <a:spcPct val="0"/>
              </a:spcBef>
              <a:spcAft>
                <a:spcPct val="0"/>
              </a:spcAft>
            </a:pPr>
            <a:r>
              <a:rPr lang="fr-FR" b="1" dirty="0">
                <a:solidFill>
                  <a:srgbClr val="008000"/>
                </a:solidFill>
                <a:latin typeface="Arial" pitchFamily="34" charset="0"/>
                <a:ea typeface="Calibri" pitchFamily="34" charset="0"/>
                <a:cs typeface="Times New Roman" pitchFamily="18" charset="0"/>
              </a:rPr>
              <a:t>                                                                                                                    </a:t>
            </a:r>
            <a:endParaRPr lang="fr-FR" sz="1050" b="1" dirty="0">
              <a:latin typeface="Arial" pitchFamily="34" charset="0"/>
              <a:cs typeface="Arial" pitchFamily="34" charset="0"/>
            </a:endParaRPr>
          </a:p>
          <a:p>
            <a:pPr marL="171450" indent="-171450" eaLnBrk="0" hangingPunct="0">
              <a:lnSpc>
                <a:spcPct val="150000"/>
              </a:lnSpc>
              <a:buFont typeface="Arial"/>
              <a:buChar char="•"/>
            </a:pPr>
            <a:r>
              <a:rPr lang="fr-FR" sz="1100" b="1" dirty="0">
                <a:latin typeface="Times New Roman" pitchFamily="18" charset="0"/>
                <a:ea typeface="Calibri" pitchFamily="34" charset="0"/>
                <a:cs typeface="Times New Roman" pitchFamily="18" charset="0"/>
              </a:rPr>
              <a:t> </a:t>
            </a:r>
            <a:r>
              <a:rPr lang="fr-FR" sz="1400" b="1" dirty="0">
                <a:latin typeface="Century Gothic"/>
                <a:cs typeface="Century Gothic"/>
              </a:rPr>
              <a:t>Le secteur prépondérant à Safi est le secteur de la poterie (60% de la poterie exportée par le Maroc est originaire de Safi)</a:t>
            </a:r>
          </a:p>
          <a:p>
            <a:pPr marL="285750" indent="-285750" eaLnBrk="0" hangingPunct="0">
              <a:lnSpc>
                <a:spcPct val="150000"/>
              </a:lnSpc>
              <a:buFont typeface="Arial"/>
              <a:buChar char="•"/>
            </a:pPr>
            <a:r>
              <a:rPr lang="fr-FR" sz="1400" b="1" dirty="0">
                <a:latin typeface="Century Gothic"/>
                <a:cs typeface="Century Gothic"/>
              </a:rPr>
              <a:t> Le secteur d’artisanat dans la province de Safi compte quelque 20.000 artisans</a:t>
            </a:r>
          </a:p>
          <a:p>
            <a:pPr marL="285750" indent="-285750" eaLnBrk="0" hangingPunct="0">
              <a:lnSpc>
                <a:spcPct val="150000"/>
              </a:lnSpc>
              <a:buFont typeface="Arial"/>
              <a:buChar char="•"/>
            </a:pPr>
            <a:r>
              <a:rPr lang="fr-FR" sz="1400" b="1" dirty="0">
                <a:latin typeface="Century Gothic"/>
                <a:cs typeface="Century Gothic"/>
              </a:rPr>
              <a:t>Expérience similaire  à celle entreprises à Essaouira  porté sur le: savoir-faire des potiers, l’innovation et  la qualités de leurs produits </a:t>
            </a:r>
          </a:p>
          <a:p>
            <a:pPr marL="285750" indent="-285750" eaLnBrk="0" hangingPunct="0">
              <a:lnSpc>
                <a:spcPct val="150000"/>
              </a:lnSpc>
              <a:buFont typeface="Arial"/>
              <a:buChar char="•"/>
            </a:pPr>
            <a:r>
              <a:rPr lang="fr-FR" sz="1400" b="1" dirty="0">
                <a:latin typeface="Century Gothic"/>
                <a:cs typeface="Century Gothic"/>
              </a:rPr>
              <a:t>Mise en place du  système de production local visant la modernisation du design de la poterie de Safi afin d’obtenir un label</a:t>
            </a:r>
          </a:p>
          <a:p>
            <a:pPr marL="285750" indent="-285750" eaLnBrk="0" hangingPunct="0">
              <a:lnSpc>
                <a:spcPct val="150000"/>
              </a:lnSpc>
              <a:buFont typeface="Arial"/>
              <a:buChar char="•"/>
            </a:pPr>
            <a:r>
              <a:rPr lang="fr-FR" sz="1400" b="1" dirty="0">
                <a:latin typeface="Century Gothic"/>
                <a:cs typeface="Century Gothic"/>
              </a:rPr>
              <a:t>Ouverture prochaine du village des Artisans potiers à Safi</a:t>
            </a:r>
          </a:p>
        </p:txBody>
      </p:sp>
      <p:pic>
        <p:nvPicPr>
          <p:cNvPr id="3" name="Imag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940" y="2229711"/>
            <a:ext cx="3982977" cy="2026656"/>
          </a:xfrm>
          <a:prstGeom prst="rect">
            <a:avLst/>
          </a:prstGeom>
          <a:noFill/>
          <a:ln>
            <a:noFill/>
          </a:ln>
        </p:spPr>
      </p:pic>
    </p:spTree>
    <p:extLst>
      <p:ext uri="{BB962C8B-B14F-4D97-AF65-F5344CB8AC3E}">
        <p14:creationId xmlns:p14="http://schemas.microsoft.com/office/powerpoint/2010/main" val="879006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2752962" y="260563"/>
            <a:ext cx="9125273" cy="37394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600" b="1" dirty="0">
                <a:solidFill>
                  <a:srgbClr val="0070C0"/>
                </a:solidFill>
                <a:latin typeface="Arial" pitchFamily="34" charset="0"/>
                <a:ea typeface="Calibri" pitchFamily="34" charset="0"/>
                <a:cs typeface="Times New Roman" pitchFamily="18" charset="0"/>
              </a:rPr>
              <a:t>LA MEDINA D’AGADIR                                     </a:t>
            </a:r>
            <a:r>
              <a:rPr lang="fr-FR" sz="1600" b="1" dirty="0">
                <a:solidFill>
                  <a:srgbClr val="76923C"/>
                </a:solidFill>
                <a:latin typeface="Arial" pitchFamily="34" charset="0"/>
                <a:ea typeface="Calibri" pitchFamily="34" charset="0"/>
                <a:cs typeface="Times New Roman" pitchFamily="18" charset="0"/>
              </a:rPr>
              <a:t>CE QU’IL FAUT RETENIR   </a:t>
            </a:r>
          </a:p>
          <a:p>
            <a:pPr fontAlgn="base">
              <a:spcBef>
                <a:spcPct val="0"/>
              </a:spcBef>
              <a:spcAft>
                <a:spcPct val="0"/>
              </a:spcAft>
            </a:pPr>
            <a:r>
              <a:rPr lang="fr-FR" sz="1100" b="1" dirty="0">
                <a:solidFill>
                  <a:srgbClr val="76923C"/>
                </a:solidFill>
                <a:latin typeface="Arial" pitchFamily="34" charset="0"/>
                <a:ea typeface="Calibri" pitchFamily="34" charset="0"/>
                <a:cs typeface="Times New Roman" pitchFamily="18" charset="0"/>
              </a:rPr>
              <a:t>                                                                                                                                                                                                                                                                                                                                                                               </a:t>
            </a:r>
            <a:endParaRPr lang="fr-FR" sz="700" b="1" dirty="0">
              <a:latin typeface="Arial" pitchFamily="34" charset="0"/>
              <a:cs typeface="Arial" pitchFamily="34" charset="0"/>
            </a:endParaRPr>
          </a:p>
          <a:p>
            <a:pPr marL="171450" indent="-171450" eaLnBrk="0" hangingPunct="0">
              <a:lnSpc>
                <a:spcPct val="150000"/>
              </a:lnSpc>
              <a:buFont typeface="Arial"/>
              <a:buChar char="•"/>
            </a:pPr>
            <a:r>
              <a:rPr lang="fr-FR" sz="1400" b="1" dirty="0" smtClean="0">
                <a:latin typeface="Century Gothic"/>
                <a:cs typeface="Century Gothic"/>
              </a:rPr>
              <a:t>  Espace </a:t>
            </a:r>
            <a:r>
              <a:rPr lang="fr-FR" sz="1400" b="1" dirty="0">
                <a:latin typeface="Century Gothic"/>
                <a:cs typeface="Century Gothic"/>
              </a:rPr>
              <a:t>de production(finition vente) et de vente intégré dans un groupement d’infrastructures touristiques et culturelles</a:t>
            </a:r>
          </a:p>
          <a:p>
            <a:pPr marL="285750" indent="-285750" eaLnBrk="0" hangingPunct="0">
              <a:lnSpc>
                <a:spcPct val="150000"/>
              </a:lnSpc>
              <a:buFont typeface="Arial"/>
              <a:buChar char="•"/>
            </a:pPr>
            <a:r>
              <a:rPr lang="fr-FR" sz="1400" b="1" dirty="0">
                <a:latin typeface="Century Gothic"/>
                <a:cs typeface="Century Gothic"/>
              </a:rPr>
              <a:t>Montage juridico-financier: Foncier: appartient au Domaine forestier de l’Etat concédé temporaire(99ans)</a:t>
            </a:r>
          </a:p>
          <a:p>
            <a:pPr marL="285750" indent="-285750" eaLnBrk="0" hangingPunct="0">
              <a:lnSpc>
                <a:spcPct val="150000"/>
              </a:lnSpc>
              <a:buFont typeface="Arial"/>
              <a:buChar char="•"/>
            </a:pPr>
            <a:r>
              <a:rPr lang="fr-FR" sz="1400" b="1" dirty="0">
                <a:latin typeface="Century Gothic"/>
                <a:cs typeface="Century Gothic"/>
              </a:rPr>
              <a:t>Exploitation des ateliers: Droit d’occupation (3 mois)contre un loyer mensuel= 100DH/m² selon une convention d’occupation</a:t>
            </a:r>
          </a:p>
          <a:p>
            <a:pPr marL="285750" indent="-285750" eaLnBrk="0" hangingPunct="0">
              <a:lnSpc>
                <a:spcPct val="150000"/>
              </a:lnSpc>
              <a:buFont typeface="Arial"/>
              <a:buChar char="•"/>
            </a:pPr>
            <a:r>
              <a:rPr lang="fr-FR" sz="1400" b="1" dirty="0">
                <a:latin typeface="Century Gothic"/>
                <a:cs typeface="Century Gothic"/>
              </a:rPr>
              <a:t>Gestion: Existence d’un seul gestionnaire = maîtrise du concept </a:t>
            </a:r>
          </a:p>
          <a:p>
            <a:pPr marL="285750" indent="-285750" eaLnBrk="0" hangingPunct="0">
              <a:lnSpc>
                <a:spcPct val="150000"/>
              </a:lnSpc>
              <a:buFont typeface="Arial"/>
              <a:buChar char="•"/>
            </a:pPr>
            <a:r>
              <a:rPr lang="fr-FR" sz="1400" b="1" dirty="0">
                <a:latin typeface="Century Gothic"/>
                <a:cs typeface="Century Gothic"/>
              </a:rPr>
              <a:t>Métiers : Espaces et Ateliers de travail représentatif des métiers phares ( la maroquinerie tannerie, la poterie, le travail du cuivre et de l’argent, l’ébénisterie, les tapis, la vannerie...)</a:t>
            </a:r>
          </a:p>
          <a:p>
            <a:pPr marL="285750" indent="-285750" eaLnBrk="0" hangingPunct="0">
              <a:lnSpc>
                <a:spcPct val="150000"/>
              </a:lnSpc>
              <a:buFont typeface="Arial"/>
              <a:buChar char="•"/>
            </a:pPr>
            <a:r>
              <a:rPr lang="fr-FR" sz="1400" b="1" dirty="0">
                <a:latin typeface="Century Gothic"/>
                <a:cs typeface="Century Gothic"/>
              </a:rPr>
              <a:t>Espace d’animation : musée, galerie d’exposition ,restauration</a:t>
            </a:r>
          </a:p>
        </p:txBody>
      </p:sp>
      <p:pic>
        <p:nvPicPr>
          <p:cNvPr id="3" name="Imag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3246" y="4078674"/>
            <a:ext cx="3263243" cy="1774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p:cNvPicPr>
            <a:picLocks noChangeAspect="1"/>
          </p:cNvPicPr>
          <p:nvPr/>
        </p:nvPicPr>
        <p:blipFill>
          <a:blip r:embed="rId3" cstate="print"/>
          <a:stretch>
            <a:fillRect/>
          </a:stretch>
        </p:blipFill>
        <p:spPr>
          <a:xfrm>
            <a:off x="6176681" y="4078674"/>
            <a:ext cx="3297923" cy="1784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690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273803" y="1353088"/>
            <a:ext cx="17859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LARACHE</a:t>
            </a:r>
          </a:p>
        </p:txBody>
      </p:sp>
      <p:sp>
        <p:nvSpPr>
          <p:cNvPr id="8" name="Rectangle à coins arrondis 7"/>
          <p:cNvSpPr/>
          <p:nvPr/>
        </p:nvSpPr>
        <p:spPr>
          <a:xfrm>
            <a:off x="2839823" y="958039"/>
            <a:ext cx="5000660" cy="2441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2911261" y="958039"/>
            <a:ext cx="4857784"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pPr>
            <a:r>
              <a:rPr lang="fr-FR" sz="1400" b="1" dirty="0">
                <a:solidFill>
                  <a:schemeClr val="bg1"/>
                </a:solidFill>
                <a:latin typeface="Arial" pitchFamily="34" charset="0"/>
                <a:ea typeface="Calibri" pitchFamily="34" charset="0"/>
                <a:cs typeface="Times New Roman" pitchFamily="18" charset="0"/>
              </a:rPr>
              <a:t> </a:t>
            </a:r>
            <a:r>
              <a:rPr lang="en-US" sz="1600" b="1" dirty="0">
                <a:solidFill>
                  <a:schemeClr val="bg1"/>
                </a:solidFill>
              </a:rPr>
              <a:t>ETAT DES LIEUX </a:t>
            </a:r>
            <a:endParaRPr lang="en-US" sz="1400" b="1" dirty="0">
              <a:solidFill>
                <a:schemeClr val="bg1"/>
              </a:solidFill>
            </a:endParaRPr>
          </a:p>
          <a:p>
            <a:pPr algn="ctr">
              <a:lnSpc>
                <a:spcPct val="150000"/>
              </a:lnSpc>
            </a:pPr>
            <a:r>
              <a:rPr lang="en-US" sz="1400" b="1" dirty="0">
                <a:solidFill>
                  <a:schemeClr val="bg1"/>
                </a:solidFill>
              </a:rPr>
              <a:t>                                              </a:t>
            </a:r>
            <a:endParaRPr lang="fr-FR" sz="1400" dirty="0">
              <a:solidFill>
                <a:schemeClr val="bg1"/>
              </a:solidFill>
            </a:endParaRPr>
          </a:p>
          <a:p>
            <a:pPr marL="285750" indent="-285750">
              <a:lnSpc>
                <a:spcPct val="150000"/>
              </a:lnSpc>
              <a:buFont typeface="Arial"/>
              <a:buChar char="•"/>
            </a:pPr>
            <a:r>
              <a:rPr lang="en-US" sz="1400" b="1" dirty="0" err="1">
                <a:solidFill>
                  <a:schemeClr val="bg1"/>
                </a:solidFill>
              </a:rPr>
              <a:t>Complexe</a:t>
            </a:r>
            <a:r>
              <a:rPr lang="en-US" sz="1400" b="1" dirty="0">
                <a:solidFill>
                  <a:schemeClr val="bg1"/>
                </a:solidFill>
              </a:rPr>
              <a:t> Artisanal </a:t>
            </a:r>
            <a:r>
              <a:rPr lang="en-US" sz="1400" b="1" dirty="0" err="1">
                <a:solidFill>
                  <a:schemeClr val="bg1"/>
                </a:solidFill>
              </a:rPr>
              <a:t>Traditionnel</a:t>
            </a:r>
            <a:endParaRPr lang="fr-FR" sz="1400" dirty="0">
              <a:solidFill>
                <a:schemeClr val="bg1"/>
              </a:solidFill>
            </a:endParaRPr>
          </a:p>
          <a:p>
            <a:pPr marL="285750" indent="-285750">
              <a:lnSpc>
                <a:spcPct val="150000"/>
              </a:lnSpc>
              <a:buFont typeface="Arial"/>
              <a:buChar char="•"/>
            </a:pPr>
            <a:r>
              <a:rPr lang="en-US" sz="1400" b="1" dirty="0">
                <a:solidFill>
                  <a:schemeClr val="bg1"/>
                </a:solidFill>
              </a:rPr>
              <a:t> </a:t>
            </a:r>
            <a:r>
              <a:rPr lang="en-US" sz="1400" b="1" dirty="0" err="1">
                <a:solidFill>
                  <a:schemeClr val="bg1"/>
                </a:solidFill>
              </a:rPr>
              <a:t>Localisation</a:t>
            </a:r>
            <a:r>
              <a:rPr lang="en-US" sz="1400" b="1" dirty="0">
                <a:solidFill>
                  <a:schemeClr val="bg1"/>
                </a:solidFill>
              </a:rPr>
              <a:t> : </a:t>
            </a:r>
            <a:r>
              <a:rPr lang="en-US" sz="1400" b="1" dirty="0" err="1">
                <a:solidFill>
                  <a:schemeClr val="bg1"/>
                </a:solidFill>
              </a:rPr>
              <a:t>Délégation</a:t>
            </a:r>
            <a:r>
              <a:rPr lang="en-US" sz="1400" b="1" dirty="0">
                <a:solidFill>
                  <a:schemeClr val="bg1"/>
                </a:solidFill>
              </a:rPr>
              <a:t> </a:t>
            </a:r>
            <a:r>
              <a:rPr lang="en-US" sz="1400" b="1" dirty="0" err="1">
                <a:solidFill>
                  <a:schemeClr val="bg1"/>
                </a:solidFill>
              </a:rPr>
              <a:t>Régionale</a:t>
            </a:r>
            <a:r>
              <a:rPr lang="en-US" sz="1400" b="1" dirty="0">
                <a:solidFill>
                  <a:schemeClr val="bg1"/>
                </a:solidFill>
              </a:rPr>
              <a:t> de </a:t>
            </a:r>
            <a:r>
              <a:rPr lang="en-US" sz="1400" b="1" dirty="0" err="1">
                <a:solidFill>
                  <a:schemeClr val="bg1"/>
                </a:solidFill>
              </a:rPr>
              <a:t>l’Artisanat</a:t>
            </a:r>
            <a:endParaRPr lang="fr-FR" sz="1400" dirty="0">
              <a:solidFill>
                <a:schemeClr val="bg1"/>
              </a:solidFill>
            </a:endParaRPr>
          </a:p>
          <a:p>
            <a:pPr marL="285750" indent="-285750">
              <a:lnSpc>
                <a:spcPct val="150000"/>
              </a:lnSpc>
              <a:buFont typeface="Arial"/>
              <a:buChar char="•"/>
            </a:pPr>
            <a:r>
              <a:rPr lang="fr-FR" sz="1400" b="1" dirty="0">
                <a:solidFill>
                  <a:schemeClr val="bg1"/>
                </a:solidFill>
              </a:rPr>
              <a:t> Capacité : 27 espaces et ateliers de travail</a:t>
            </a:r>
            <a:endParaRPr lang="fr-FR" sz="1400" dirty="0">
              <a:solidFill>
                <a:schemeClr val="bg1"/>
              </a:solidFill>
            </a:endParaRPr>
          </a:p>
          <a:p>
            <a:pPr marL="285750" indent="-285750">
              <a:lnSpc>
                <a:spcPct val="150000"/>
              </a:lnSpc>
              <a:buFont typeface="Arial"/>
              <a:buChar char="•"/>
            </a:pPr>
            <a:r>
              <a:rPr lang="fr-FR" sz="1400" b="1" dirty="0">
                <a:solidFill>
                  <a:schemeClr val="bg1"/>
                </a:solidFill>
              </a:rPr>
              <a:t> Nombre espaces opérationnelles avec présence des artisans et coopératives: entre 6 et 8</a:t>
            </a:r>
            <a:endParaRPr lang="fr-FR" sz="1400" dirty="0">
              <a:solidFill>
                <a:schemeClr val="bg1"/>
              </a:solidFill>
            </a:endParaRPr>
          </a:p>
        </p:txBody>
      </p:sp>
      <p:sp>
        <p:nvSpPr>
          <p:cNvPr id="10" name="Ellipse 9"/>
          <p:cNvSpPr/>
          <p:nvPr/>
        </p:nvSpPr>
        <p:spPr>
          <a:xfrm>
            <a:off x="7840483" y="1071546"/>
            <a:ext cx="3429024" cy="2214578"/>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pic>
        <p:nvPicPr>
          <p:cNvPr id="12" name="Image 11" descr="L1..jpg"/>
          <p:cNvPicPr>
            <a:picLocks noChangeAspect="1"/>
          </p:cNvPicPr>
          <p:nvPr/>
        </p:nvPicPr>
        <p:blipFill>
          <a:blip r:embed="rId2" cstate="print"/>
          <a:stretch>
            <a:fillRect/>
          </a:stretch>
        </p:blipFill>
        <p:spPr>
          <a:xfrm>
            <a:off x="1703512" y="3512585"/>
            <a:ext cx="2714644" cy="2357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descr="L2 copie.jpg"/>
          <p:cNvPicPr>
            <a:picLocks noChangeAspect="1"/>
          </p:cNvPicPr>
          <p:nvPr/>
        </p:nvPicPr>
        <p:blipFill>
          <a:blip r:embed="rId3" cstate="print"/>
          <a:stretch>
            <a:fillRect/>
          </a:stretch>
        </p:blipFill>
        <p:spPr>
          <a:xfrm>
            <a:off x="7748166" y="3512585"/>
            <a:ext cx="2646654" cy="236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descr="L2.jpg"/>
          <p:cNvPicPr>
            <a:picLocks noChangeAspect="1"/>
          </p:cNvPicPr>
          <p:nvPr/>
        </p:nvPicPr>
        <p:blipFill>
          <a:blip r:embed="rId4" cstate="print"/>
          <a:stretch>
            <a:fillRect/>
          </a:stretch>
        </p:blipFill>
        <p:spPr>
          <a:xfrm>
            <a:off x="4724400" y="3512585"/>
            <a:ext cx="2717522" cy="2369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6" name="Rectangle 2"/>
          <p:cNvSpPr>
            <a:spLocks noChangeArrowheads="1"/>
          </p:cNvSpPr>
          <p:nvPr/>
        </p:nvSpPr>
        <p:spPr bwMode="auto">
          <a:xfrm>
            <a:off x="8411987" y="1691662"/>
            <a:ext cx="264320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pPr>
            <a:r>
              <a:rPr lang="fr-FR" sz="1600" b="1" dirty="0"/>
              <a:t>Produits Phares</a:t>
            </a:r>
            <a:endParaRPr lang="fr-FR" sz="1600" dirty="0"/>
          </a:p>
          <a:p>
            <a:pPr algn="ctr">
              <a:lnSpc>
                <a:spcPct val="150000"/>
              </a:lnSpc>
            </a:pPr>
            <a:r>
              <a:rPr lang="fr-FR" sz="1600" b="1" dirty="0"/>
              <a:t>Couture traditionnelle </a:t>
            </a:r>
            <a:endParaRPr lang="fr-FR" sz="1600" dirty="0"/>
          </a:p>
        </p:txBody>
      </p:sp>
    </p:spTree>
    <p:extLst>
      <p:ext uri="{BB962C8B-B14F-4D97-AF65-F5344CB8AC3E}">
        <p14:creationId xmlns:p14="http://schemas.microsoft.com/office/powerpoint/2010/main" val="3535834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7098" y="2280357"/>
            <a:ext cx="6462464" cy="1323439"/>
          </a:xfrm>
          <a:prstGeom prst="rect">
            <a:avLst/>
          </a:prstGeom>
        </p:spPr>
        <p:txBody>
          <a:bodyPr wrap="square">
            <a:spAutoFit/>
          </a:bodyPr>
          <a:lstStyle/>
          <a:p>
            <a:pPr marL="400050" indent="-400050" algn="ctr" defTabSz="457200">
              <a:spcAft>
                <a:spcPts val="900"/>
              </a:spcAft>
              <a:tabLst>
                <a:tab pos="139700" algn="l"/>
                <a:tab pos="457200" algn="l"/>
              </a:tabLst>
            </a:pPr>
            <a:r>
              <a:rPr lang="fr-FR" sz="4000" b="1" dirty="0" smtClean="0">
                <a:solidFill>
                  <a:srgbClr val="C00000"/>
                </a:solidFill>
                <a:latin typeface="Cambria" panose="02040503050406030204" pitchFamily="18" charset="0"/>
                <a:ea typeface="Cambria" panose="02040503050406030204" pitchFamily="18" charset="0"/>
                <a:cs typeface="Century Gothic"/>
              </a:rPr>
              <a:t>CONCLUSION </a:t>
            </a:r>
            <a:r>
              <a:rPr lang="fr-FR" sz="4000" b="1" dirty="0">
                <a:solidFill>
                  <a:srgbClr val="C00000"/>
                </a:solidFill>
                <a:latin typeface="Cambria" panose="02040503050406030204" pitchFamily="18" charset="0"/>
                <a:ea typeface="Cambria" panose="02040503050406030204" pitchFamily="18" charset="0"/>
                <a:cs typeface="Century Gothic"/>
              </a:rPr>
              <a:t>ET RECOMMENDATIONS</a:t>
            </a:r>
          </a:p>
        </p:txBody>
      </p:sp>
    </p:spTree>
    <p:extLst>
      <p:ext uri="{BB962C8B-B14F-4D97-AF65-F5344CB8AC3E}">
        <p14:creationId xmlns:p14="http://schemas.microsoft.com/office/powerpoint/2010/main" val="2765390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srcRect t="5300" b="22954"/>
          <a:stretch/>
        </p:blipFill>
        <p:spPr>
          <a:xfrm>
            <a:off x="2524237" y="1165412"/>
            <a:ext cx="8542020" cy="4554070"/>
          </a:xfrm>
          <a:prstGeom prst="rect">
            <a:avLst/>
          </a:prstGeom>
        </p:spPr>
      </p:pic>
    </p:spTree>
    <p:extLst>
      <p:ext uri="{BB962C8B-B14F-4D97-AF65-F5344CB8AC3E}">
        <p14:creationId xmlns:p14="http://schemas.microsoft.com/office/powerpoint/2010/main" val="39601111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42260" y="360830"/>
            <a:ext cx="7476116" cy="5603791"/>
          </a:xfrm>
          <a:prstGeom prst="rect">
            <a:avLst/>
          </a:prstGeom>
        </p:spPr>
      </p:pic>
    </p:spTree>
    <p:extLst>
      <p:ext uri="{BB962C8B-B14F-4D97-AF65-F5344CB8AC3E}">
        <p14:creationId xmlns:p14="http://schemas.microsoft.com/office/powerpoint/2010/main" val="1878744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4460"/>
          <a:stretch/>
        </p:blipFill>
        <p:spPr>
          <a:xfrm>
            <a:off x="3001159" y="215152"/>
            <a:ext cx="7613052" cy="5761818"/>
          </a:xfrm>
          <a:prstGeom prst="rect">
            <a:avLst/>
          </a:prstGeom>
        </p:spPr>
      </p:pic>
    </p:spTree>
    <p:extLst>
      <p:ext uri="{BB962C8B-B14F-4D97-AF65-F5344CB8AC3E}">
        <p14:creationId xmlns:p14="http://schemas.microsoft.com/office/powerpoint/2010/main" val="15520381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3303470" y="428668"/>
            <a:ext cx="5715040" cy="5847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3200" b="1" dirty="0">
                <a:solidFill>
                  <a:srgbClr val="C00000"/>
                </a:solidFill>
                <a:latin typeface="Times New Roman" pitchFamily="18" charset="0"/>
                <a:ea typeface="Calibri" pitchFamily="34" charset="0"/>
                <a:cs typeface="Times New Roman" pitchFamily="18" charset="0"/>
              </a:rPr>
              <a:t>CONCLUSION</a:t>
            </a:r>
            <a:endParaRPr lang="fr-FR" sz="4800" b="1" dirty="0">
              <a:solidFill>
                <a:srgbClr val="C00000"/>
              </a:solidFill>
              <a:latin typeface="Arial" pitchFamily="34" charset="0"/>
              <a:cs typeface="Arial" pitchFamily="34" charset="0"/>
            </a:endParaRPr>
          </a:p>
        </p:txBody>
      </p:sp>
      <p:sp>
        <p:nvSpPr>
          <p:cNvPr id="104450" name="Rectangle 2"/>
          <p:cNvSpPr>
            <a:spLocks noChangeArrowheads="1"/>
          </p:cNvSpPr>
          <p:nvPr/>
        </p:nvSpPr>
        <p:spPr bwMode="auto">
          <a:xfrm>
            <a:off x="1398495" y="1159503"/>
            <a:ext cx="1039905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lnSpc>
                <a:spcPct val="150000"/>
              </a:lnSpc>
            </a:pPr>
            <a:r>
              <a:rPr lang="fr-FR" sz="1600" b="1" dirty="0">
                <a:latin typeface="Century Gothic"/>
                <a:cs typeface="Century Gothic"/>
              </a:rPr>
              <a:t>En guise de conclusion, il importe de mettre en relief, dans un premier temps les effets positifs de la visite de terrain, des entretiens et des ateliers de travail avec les acteurs institutionnels, les artisans et femmes artisanes.</a:t>
            </a:r>
          </a:p>
          <a:p>
            <a:pPr eaLnBrk="0" hangingPunct="0">
              <a:lnSpc>
                <a:spcPct val="150000"/>
              </a:lnSpc>
            </a:pPr>
            <a:endParaRPr lang="fr-FR" sz="1600" b="1" dirty="0">
              <a:latin typeface="Century Gothic"/>
              <a:cs typeface="Century Gothic"/>
            </a:endParaRPr>
          </a:p>
          <a:p>
            <a:pPr eaLnBrk="0" hangingPunct="0">
              <a:lnSpc>
                <a:spcPct val="150000"/>
              </a:lnSpc>
            </a:pPr>
            <a:r>
              <a:rPr lang="fr-FR" sz="1600" b="1" dirty="0">
                <a:latin typeface="Century Gothic"/>
                <a:cs typeface="Century Gothic"/>
              </a:rPr>
              <a:t>Les résultats de ce premier rapport contribueront de manière significative à valider avec les parties prenantes et concernées les scénarios d’un modèle pour les plateformes d’innovation de la chaîne de valeur pour les produits artisanaux adaptés aux PIA qui seront sélectionnés et validés incluant un modèle pour leur gestion.</a:t>
            </a:r>
          </a:p>
          <a:p>
            <a:pPr eaLnBrk="0" hangingPunct="0">
              <a:lnSpc>
                <a:spcPct val="150000"/>
              </a:lnSpc>
            </a:pPr>
            <a:endParaRPr lang="fr-FR" sz="1600" b="1" dirty="0">
              <a:latin typeface="Century Gothic"/>
              <a:cs typeface="Century Gothic"/>
            </a:endParaRPr>
          </a:p>
          <a:p>
            <a:pPr eaLnBrk="0" hangingPunct="0">
              <a:lnSpc>
                <a:spcPct val="150000"/>
              </a:lnSpc>
            </a:pPr>
            <a:r>
              <a:rPr lang="fr-FR" sz="1600" b="1" dirty="0">
                <a:latin typeface="Century Gothic"/>
                <a:cs typeface="Century Gothic"/>
              </a:rPr>
              <a:t>Enfin, la démarche participative adoptée et la recherche du consensus caractérisées par l’ensemble du processus méthodologique de la présente séquence donnent à espérer une réception consensuelle des conclusions et les recommandations des prochains rapports de mission.</a:t>
            </a:r>
          </a:p>
          <a:p>
            <a:pPr eaLnBrk="0" hangingPunct="0">
              <a:lnSpc>
                <a:spcPct val="150000"/>
              </a:lnSpc>
            </a:pPr>
            <a:endParaRPr lang="fr-FR" sz="1600" b="1" dirty="0">
              <a:latin typeface="Century Gothic"/>
              <a:cs typeface="Century Gothic"/>
            </a:endParaRPr>
          </a:p>
        </p:txBody>
      </p:sp>
    </p:spTree>
    <p:extLst>
      <p:ext uri="{BB962C8B-B14F-4D97-AF65-F5344CB8AC3E}">
        <p14:creationId xmlns:p14="http://schemas.microsoft.com/office/powerpoint/2010/main" val="369925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33587" y="1442736"/>
            <a:ext cx="17859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LARACHE</a:t>
            </a:r>
          </a:p>
        </p:txBody>
      </p:sp>
      <p:sp>
        <p:nvSpPr>
          <p:cNvPr id="11" name="Rectangle 10"/>
          <p:cNvSpPr/>
          <p:nvPr/>
        </p:nvSpPr>
        <p:spPr>
          <a:xfrm>
            <a:off x="4635320" y="636678"/>
            <a:ext cx="2571768" cy="369332"/>
          </a:xfrm>
          <a:prstGeom prst="rect">
            <a:avLst/>
          </a:prstGeom>
        </p:spPr>
        <p:txBody>
          <a:bodyPr wrap="square">
            <a:spAutoFit/>
          </a:bodyPr>
          <a:lstStyle/>
          <a:p>
            <a:r>
              <a:rPr lang="fr-FR" b="1" dirty="0">
                <a:solidFill>
                  <a:srgbClr val="FF0000"/>
                </a:solidFill>
              </a:rPr>
              <a:t>Problèmes posés</a:t>
            </a:r>
          </a:p>
        </p:txBody>
      </p:sp>
      <p:sp>
        <p:nvSpPr>
          <p:cNvPr id="61445" name="Rectangle 5"/>
          <p:cNvSpPr>
            <a:spLocks noChangeArrowheads="1"/>
          </p:cNvSpPr>
          <p:nvPr/>
        </p:nvSpPr>
        <p:spPr bwMode="auto">
          <a:xfrm>
            <a:off x="2969859" y="1094416"/>
            <a:ext cx="8001056"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400" b="1" dirty="0">
                <a:latin typeface="Century Gothic"/>
                <a:cs typeface="Century Gothic"/>
              </a:rPr>
              <a:t>Organisation et Gestion du Complexe d’Artisanat Traditionnel</a:t>
            </a:r>
          </a:p>
          <a:p>
            <a:r>
              <a:rPr lang="fr-FR" sz="1400" b="1" dirty="0">
                <a:latin typeface="Century Gothic"/>
                <a:cs typeface="Century Gothic"/>
              </a:rPr>
              <a:t> </a:t>
            </a:r>
          </a:p>
          <a:p>
            <a:r>
              <a:rPr lang="fr-FR" sz="1400" b="1" dirty="0">
                <a:latin typeface="Century Gothic"/>
                <a:cs typeface="Century Gothic"/>
              </a:rPr>
              <a:t>Déficit en ressources humaines</a:t>
            </a:r>
          </a:p>
          <a:p>
            <a:r>
              <a:rPr lang="fr-FR" sz="1400" b="1" dirty="0">
                <a:latin typeface="Century Gothic"/>
                <a:cs typeface="Century Gothic"/>
              </a:rPr>
              <a:t/>
            </a:r>
            <a:br>
              <a:rPr lang="fr-FR" sz="1400" b="1" dirty="0">
                <a:latin typeface="Century Gothic"/>
                <a:cs typeface="Century Gothic"/>
              </a:rPr>
            </a:br>
            <a:r>
              <a:rPr lang="fr-FR" sz="1400" b="1" dirty="0">
                <a:latin typeface="Century Gothic"/>
                <a:cs typeface="Century Gothic"/>
              </a:rPr>
              <a:t>Production -commercialisation et formation  </a:t>
            </a:r>
          </a:p>
          <a:p>
            <a:r>
              <a:rPr lang="fr-FR" sz="1400" b="1" dirty="0">
                <a:latin typeface="Century Gothic"/>
                <a:cs typeface="Century Gothic"/>
              </a:rPr>
              <a:t> </a:t>
            </a:r>
          </a:p>
          <a:p>
            <a:r>
              <a:rPr lang="fr-FR" sz="1400" b="1" dirty="0">
                <a:latin typeface="Century Gothic"/>
                <a:cs typeface="Century Gothic"/>
              </a:rPr>
              <a:t>Non respect du cahier des charges</a:t>
            </a:r>
          </a:p>
          <a:p>
            <a:r>
              <a:rPr lang="fr-FR" sz="1400" b="1" dirty="0">
                <a:latin typeface="Century Gothic"/>
                <a:cs typeface="Century Gothic"/>
              </a:rPr>
              <a:t> </a:t>
            </a:r>
          </a:p>
          <a:p>
            <a:r>
              <a:rPr lang="fr-FR" sz="1400" b="1" dirty="0">
                <a:latin typeface="Century Gothic"/>
                <a:cs typeface="Century Gothic"/>
              </a:rPr>
              <a:t>Aucune intervention des acteurs institutionnels (administration de tutelle, autorités locales) </a:t>
            </a:r>
            <a:r>
              <a:rPr lang="fr-FR" sz="1600" b="1" dirty="0"/>
              <a:t/>
            </a:r>
            <a:br>
              <a:rPr lang="fr-FR" sz="1600" b="1" dirty="0"/>
            </a:br>
            <a:endParaRPr lang="fr-FR" sz="1600" b="1" dirty="0"/>
          </a:p>
        </p:txBody>
      </p:sp>
      <p:sp>
        <p:nvSpPr>
          <p:cNvPr id="14" name="Rectangle 13"/>
          <p:cNvSpPr/>
          <p:nvPr/>
        </p:nvSpPr>
        <p:spPr>
          <a:xfrm>
            <a:off x="4579709" y="3339299"/>
            <a:ext cx="2571768" cy="646331"/>
          </a:xfrm>
          <a:prstGeom prst="rect">
            <a:avLst/>
          </a:prstGeom>
        </p:spPr>
        <p:txBody>
          <a:bodyPr wrap="square">
            <a:spAutoFit/>
          </a:bodyPr>
          <a:lstStyle/>
          <a:p>
            <a:r>
              <a:rPr lang="fr-FR" b="1" dirty="0">
                <a:solidFill>
                  <a:srgbClr val="00B050"/>
                </a:solidFill>
              </a:rPr>
              <a:t>Solutions proposées</a:t>
            </a:r>
          </a:p>
          <a:p>
            <a:r>
              <a:rPr lang="fr-FR" b="1" dirty="0">
                <a:solidFill>
                  <a:srgbClr val="00B050"/>
                </a:solidFill>
              </a:rPr>
              <a:t> </a:t>
            </a:r>
          </a:p>
        </p:txBody>
      </p:sp>
      <p:sp>
        <p:nvSpPr>
          <p:cNvPr id="2" name="Rectangle 1"/>
          <p:cNvSpPr/>
          <p:nvPr/>
        </p:nvSpPr>
        <p:spPr>
          <a:xfrm>
            <a:off x="2851866" y="3774467"/>
            <a:ext cx="5295039" cy="697050"/>
          </a:xfrm>
          <a:prstGeom prst="rect">
            <a:avLst/>
          </a:prstGeom>
        </p:spPr>
        <p:txBody>
          <a:bodyPr wrap="none">
            <a:spAutoFit/>
          </a:bodyPr>
          <a:lstStyle/>
          <a:p>
            <a:pPr>
              <a:lnSpc>
                <a:spcPct val="150000"/>
              </a:lnSpc>
            </a:pPr>
            <a:r>
              <a:rPr lang="fr-FR" sz="1400" b="1" dirty="0">
                <a:latin typeface="Century Gothic"/>
                <a:cs typeface="Century Gothic"/>
              </a:rPr>
              <a:t>Réaménagement et mise à niveau du Complexe Artisanal </a:t>
            </a:r>
          </a:p>
          <a:p>
            <a:pPr>
              <a:lnSpc>
                <a:spcPct val="150000"/>
              </a:lnSpc>
            </a:pPr>
            <a:r>
              <a:rPr lang="fr-FR" sz="1400" b="1" dirty="0">
                <a:latin typeface="Century Gothic"/>
                <a:cs typeface="Century Gothic"/>
              </a:rPr>
              <a:t>Application stricte du cahier des charges</a:t>
            </a:r>
          </a:p>
        </p:txBody>
      </p:sp>
      <p:sp>
        <p:nvSpPr>
          <p:cNvPr id="10" name="Rectangle à coins arrondis 9"/>
          <p:cNvSpPr/>
          <p:nvPr/>
        </p:nvSpPr>
        <p:spPr>
          <a:xfrm>
            <a:off x="2169458" y="4547301"/>
            <a:ext cx="3935207" cy="1353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a:p>
            <a:pPr marL="285750" indent="-285750" algn="ctr">
              <a:buFont typeface="Arial"/>
              <a:buChar char="•"/>
            </a:pPr>
            <a:r>
              <a:rPr lang="fr-FR" b="1" dirty="0"/>
              <a:t>Souk </a:t>
            </a:r>
            <a:r>
              <a:rPr lang="fr-FR" b="1" dirty="0" err="1"/>
              <a:t>Khemis</a:t>
            </a:r>
            <a:r>
              <a:rPr lang="fr-FR" b="1" dirty="0"/>
              <a:t> des Beni </a:t>
            </a:r>
            <a:r>
              <a:rPr lang="fr-FR" b="1" dirty="0" err="1"/>
              <a:t>Arouss</a:t>
            </a:r>
            <a:r>
              <a:rPr lang="fr-FR" b="1" dirty="0"/>
              <a:t> </a:t>
            </a:r>
          </a:p>
          <a:p>
            <a:pPr marL="285750" indent="-285750" algn="ctr">
              <a:buFont typeface="Arial"/>
              <a:buChar char="•"/>
            </a:pPr>
            <a:r>
              <a:rPr lang="fr-FR" b="1" dirty="0"/>
              <a:t> </a:t>
            </a:r>
            <a:r>
              <a:rPr lang="fr-FR" b="1" dirty="0" err="1"/>
              <a:t>Daar</a:t>
            </a:r>
            <a:r>
              <a:rPr lang="fr-FR" b="1" dirty="0"/>
              <a:t> </a:t>
            </a:r>
            <a:r>
              <a:rPr lang="fr-FR" b="1" dirty="0" err="1"/>
              <a:t>Saniaa</a:t>
            </a:r>
            <a:r>
              <a:rPr lang="fr-FR" b="1" dirty="0"/>
              <a:t> :  01 coopérative</a:t>
            </a:r>
          </a:p>
          <a:p>
            <a:pPr marL="285750" indent="-285750">
              <a:buFont typeface="Arial"/>
              <a:buChar char="•"/>
            </a:pPr>
            <a:endParaRPr lang="fr-FR" dirty="0"/>
          </a:p>
          <a:p>
            <a:pPr algn="ctr"/>
            <a:endParaRPr lang="fr-FR" dirty="0"/>
          </a:p>
        </p:txBody>
      </p:sp>
      <p:sp>
        <p:nvSpPr>
          <p:cNvPr id="12" name="Ellipse 11"/>
          <p:cNvSpPr/>
          <p:nvPr/>
        </p:nvSpPr>
        <p:spPr>
          <a:xfrm>
            <a:off x="6322150" y="4388134"/>
            <a:ext cx="3286148" cy="1498488"/>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3" name="Rectangle 2"/>
          <p:cNvSpPr>
            <a:spLocks noChangeArrowheads="1"/>
          </p:cNvSpPr>
          <p:nvPr/>
        </p:nvSpPr>
        <p:spPr bwMode="auto">
          <a:xfrm>
            <a:off x="7151477" y="4510937"/>
            <a:ext cx="25717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fr-FR" sz="1600" b="1" dirty="0"/>
              <a:t>Produits Phares</a:t>
            </a:r>
          </a:p>
          <a:p>
            <a:pPr eaLnBrk="0" hangingPunct="0">
              <a:lnSpc>
                <a:spcPct val="150000"/>
              </a:lnSpc>
            </a:pPr>
            <a:r>
              <a:rPr lang="fr-FR" sz="1600" b="1" dirty="0"/>
              <a:t>Tissage traditionnel</a:t>
            </a:r>
          </a:p>
          <a:p>
            <a:pPr eaLnBrk="0" hangingPunct="0">
              <a:lnSpc>
                <a:spcPct val="150000"/>
              </a:lnSpc>
            </a:pPr>
            <a:r>
              <a:rPr lang="fr-FR" sz="1600" b="1" dirty="0"/>
              <a:t>Nappes</a:t>
            </a:r>
          </a:p>
        </p:txBody>
      </p:sp>
    </p:spTree>
    <p:extLst>
      <p:ext uri="{BB962C8B-B14F-4D97-AF65-F5344CB8AC3E}">
        <p14:creationId xmlns:p14="http://schemas.microsoft.com/office/powerpoint/2010/main" val="1435887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503243" y="1268760"/>
            <a:ext cx="228601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a:solidFill>
                  <a:srgbClr val="00B0F0"/>
                </a:solidFill>
                <a:latin typeface="Century Gothic"/>
                <a:cs typeface="Century Gothic"/>
              </a:rPr>
              <a:t>AL HOCEIMA</a:t>
            </a:r>
          </a:p>
        </p:txBody>
      </p:sp>
      <p:sp>
        <p:nvSpPr>
          <p:cNvPr id="8" name="Rectangle à coins arrondis 7"/>
          <p:cNvSpPr/>
          <p:nvPr/>
        </p:nvSpPr>
        <p:spPr>
          <a:xfrm>
            <a:off x="2897271" y="819653"/>
            <a:ext cx="5184576" cy="24040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444" name="Rectangle 4"/>
          <p:cNvSpPr>
            <a:spLocks noChangeArrowheads="1"/>
          </p:cNvSpPr>
          <p:nvPr/>
        </p:nvSpPr>
        <p:spPr bwMode="auto">
          <a:xfrm>
            <a:off x="3113295" y="819654"/>
            <a:ext cx="4752528" cy="22903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fr-FR" sz="1400" b="1" dirty="0">
                <a:solidFill>
                  <a:schemeClr val="bg1"/>
                </a:solidFill>
                <a:latin typeface="Arial" pitchFamily="34" charset="0"/>
                <a:ea typeface="Calibri" pitchFamily="34" charset="0"/>
                <a:cs typeface="Times New Roman" pitchFamily="18" charset="0"/>
              </a:rPr>
              <a:t> </a:t>
            </a:r>
            <a:r>
              <a:rPr lang="en-US" sz="1400" b="1" dirty="0">
                <a:solidFill>
                  <a:schemeClr val="bg1"/>
                </a:solidFill>
              </a:rPr>
              <a:t>ETAT DES LIEUX                                               </a:t>
            </a:r>
            <a:endParaRPr lang="fr-FR" sz="1600" dirty="0">
              <a:solidFill>
                <a:schemeClr val="bg1"/>
              </a:solidFill>
            </a:endParaRPr>
          </a:p>
          <a:p>
            <a:r>
              <a:rPr lang="fr-FR" sz="1600" b="1" dirty="0">
                <a:solidFill>
                  <a:schemeClr val="bg1"/>
                </a:solidFill>
              </a:rPr>
              <a:t> </a:t>
            </a:r>
            <a:endParaRPr lang="fr-FR" sz="1600" dirty="0">
              <a:solidFill>
                <a:schemeClr val="bg1">
                  <a:lumMod val="95000"/>
                </a:schemeClr>
              </a:solidFill>
            </a:endParaRPr>
          </a:p>
          <a:p>
            <a:r>
              <a:rPr lang="fr-FR" sz="1400" b="1" dirty="0">
                <a:solidFill>
                  <a:schemeClr val="bg1">
                    <a:lumMod val="95000"/>
                  </a:schemeClr>
                </a:solidFill>
                <a:latin typeface="Century Gothic"/>
                <a:cs typeface="Century Gothic"/>
              </a:rPr>
              <a:t>Ensemble</a:t>
            </a:r>
            <a:r>
              <a:rPr lang="fr-FR" b="1" dirty="0">
                <a:solidFill>
                  <a:schemeClr val="bg1">
                    <a:lumMod val="95000"/>
                  </a:schemeClr>
                </a:solidFill>
              </a:rPr>
              <a:t> </a:t>
            </a:r>
            <a:r>
              <a:rPr lang="fr-FR" sz="1400" b="1" dirty="0">
                <a:solidFill>
                  <a:schemeClr val="bg1">
                    <a:lumMod val="95000"/>
                  </a:schemeClr>
                </a:solidFill>
                <a:latin typeface="Century Gothic"/>
                <a:cs typeface="Century Gothic"/>
              </a:rPr>
              <a:t>Artisanal Traditionnel</a:t>
            </a:r>
          </a:p>
          <a:p>
            <a:r>
              <a:rPr lang="fr-FR" sz="1200" dirty="0">
                <a:solidFill>
                  <a:schemeClr val="bg1">
                    <a:lumMod val="95000"/>
                  </a:schemeClr>
                </a:solidFill>
                <a:latin typeface="Century Gothic"/>
                <a:cs typeface="Century Gothic"/>
              </a:rPr>
              <a:t> </a:t>
            </a:r>
          </a:p>
          <a:p>
            <a:pPr marL="285750" indent="-285750">
              <a:lnSpc>
                <a:spcPct val="150000"/>
              </a:lnSpc>
              <a:buFont typeface="Arial"/>
              <a:buChar char="•"/>
            </a:pPr>
            <a:r>
              <a:rPr lang="fr-FR" sz="1400" dirty="0">
                <a:solidFill>
                  <a:schemeClr val="bg1"/>
                </a:solidFill>
                <a:latin typeface="Century Gothic"/>
                <a:cs typeface="Century Gothic"/>
              </a:rPr>
              <a:t>Localisation : Délégation provinciale de l’Artisanat Centre Al Hoceima</a:t>
            </a:r>
          </a:p>
          <a:p>
            <a:pPr marL="285750" indent="-285750">
              <a:lnSpc>
                <a:spcPct val="150000"/>
              </a:lnSpc>
              <a:buFont typeface="Arial"/>
              <a:buChar char="•"/>
            </a:pPr>
            <a:r>
              <a:rPr lang="fr-FR" sz="1400" dirty="0">
                <a:solidFill>
                  <a:schemeClr val="bg1"/>
                </a:solidFill>
                <a:latin typeface="Century Gothic"/>
                <a:cs typeface="Century Gothic"/>
              </a:rPr>
              <a:t> Capacité : 13 espaces et ateliers de travail</a:t>
            </a:r>
          </a:p>
          <a:p>
            <a:pPr marL="285750" indent="-285750">
              <a:lnSpc>
                <a:spcPct val="150000"/>
              </a:lnSpc>
              <a:buFont typeface="Arial"/>
              <a:buChar char="•"/>
            </a:pPr>
            <a:r>
              <a:rPr lang="en-US" sz="1400" dirty="0">
                <a:solidFill>
                  <a:schemeClr val="bg1"/>
                </a:solidFill>
                <a:latin typeface="Century Gothic"/>
                <a:cs typeface="Century Gothic"/>
              </a:rPr>
              <a:t> </a:t>
            </a:r>
            <a:r>
              <a:rPr lang="en-US" sz="1400" dirty="0" err="1">
                <a:solidFill>
                  <a:schemeClr val="bg1"/>
                </a:solidFill>
                <a:latin typeface="Century Gothic"/>
                <a:cs typeface="Century Gothic"/>
              </a:rPr>
              <a:t>Espaces</a:t>
            </a:r>
            <a:r>
              <a:rPr lang="en-US" sz="1400" dirty="0">
                <a:solidFill>
                  <a:schemeClr val="bg1"/>
                </a:solidFill>
                <a:latin typeface="Century Gothic"/>
                <a:cs typeface="Century Gothic"/>
              </a:rPr>
              <a:t> non </a:t>
            </a:r>
            <a:r>
              <a:rPr lang="fr-MA" sz="1400" dirty="0">
                <a:solidFill>
                  <a:schemeClr val="bg1"/>
                </a:solidFill>
                <a:latin typeface="Century Gothic"/>
                <a:cs typeface="Century Gothic"/>
              </a:rPr>
              <a:t>opérationnels</a:t>
            </a:r>
            <a:r>
              <a:rPr lang="fr-FR" sz="1400" dirty="0">
                <a:solidFill>
                  <a:schemeClr val="bg1"/>
                </a:solidFill>
                <a:latin typeface="Century Gothic"/>
                <a:cs typeface="Century Gothic"/>
              </a:rPr>
              <a:t> : Aucun artisan</a:t>
            </a:r>
          </a:p>
        </p:txBody>
      </p:sp>
      <p:sp>
        <p:nvSpPr>
          <p:cNvPr id="10" name="Ellipse 9"/>
          <p:cNvSpPr/>
          <p:nvPr/>
        </p:nvSpPr>
        <p:spPr>
          <a:xfrm>
            <a:off x="8081847" y="819653"/>
            <a:ext cx="3205020" cy="2736303"/>
          </a:xfrm>
          <a:prstGeom prst="ellipse">
            <a:avLst/>
          </a:prstGeom>
          <a:solidFill>
            <a:schemeClr val="bg1"/>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rgbClr val="00B050"/>
              </a:solidFill>
            </a:endParaRPr>
          </a:p>
          <a:p>
            <a:pPr>
              <a:lnSpc>
                <a:spcPct val="150000"/>
              </a:lnSpc>
            </a:pPr>
            <a:r>
              <a:rPr lang="fr-FR" b="1" dirty="0">
                <a:solidFill>
                  <a:srgbClr val="00B050"/>
                </a:solidFill>
              </a:rPr>
              <a:t> </a:t>
            </a:r>
          </a:p>
          <a:p>
            <a:pPr>
              <a:lnSpc>
                <a:spcPct val="150000"/>
              </a:lnSpc>
            </a:pPr>
            <a:r>
              <a:rPr lang="fr-FR" dirty="0">
                <a:solidFill>
                  <a:srgbClr val="00B050"/>
                </a:solidFill>
              </a:rPr>
              <a:t> </a:t>
            </a:r>
          </a:p>
          <a:p>
            <a:pPr algn="ctr"/>
            <a:endParaRPr lang="fr-FR" dirty="0">
              <a:solidFill>
                <a:srgbClr val="00B050"/>
              </a:solidFill>
            </a:endParaRPr>
          </a:p>
        </p:txBody>
      </p:sp>
      <p:sp>
        <p:nvSpPr>
          <p:cNvPr id="1026" name="Rectangle 2"/>
          <p:cNvSpPr>
            <a:spLocks noChangeArrowheads="1"/>
          </p:cNvSpPr>
          <p:nvPr/>
        </p:nvSpPr>
        <p:spPr bwMode="auto">
          <a:xfrm>
            <a:off x="8546759" y="935890"/>
            <a:ext cx="2857520" cy="22878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50000"/>
              </a:lnSpc>
            </a:pPr>
            <a:r>
              <a:rPr lang="fr-FR" sz="1600" b="1" dirty="0"/>
              <a:t>Produits Phares</a:t>
            </a:r>
          </a:p>
          <a:p>
            <a:pPr algn="ctr">
              <a:lnSpc>
                <a:spcPct val="150000"/>
              </a:lnSpc>
            </a:pPr>
            <a:endParaRPr lang="fr-FR" sz="1600" dirty="0"/>
          </a:p>
          <a:p>
            <a:pPr>
              <a:lnSpc>
                <a:spcPct val="150000"/>
              </a:lnSpc>
            </a:pPr>
            <a:r>
              <a:rPr lang="fr-FR" sz="1600" dirty="0"/>
              <a:t>Céramique du Rif-Vannerie</a:t>
            </a:r>
          </a:p>
          <a:p>
            <a:pPr>
              <a:lnSpc>
                <a:spcPct val="150000"/>
              </a:lnSpc>
            </a:pPr>
            <a:r>
              <a:rPr lang="fr-FR" sz="1600" dirty="0"/>
              <a:t>Cuir de </a:t>
            </a:r>
            <a:r>
              <a:rPr lang="fr-FR" sz="1600" dirty="0" err="1"/>
              <a:t>Taghzout</a:t>
            </a:r>
            <a:r>
              <a:rPr lang="fr-FR" sz="1600" dirty="0"/>
              <a:t> </a:t>
            </a:r>
          </a:p>
          <a:p>
            <a:pPr>
              <a:lnSpc>
                <a:spcPct val="150000"/>
              </a:lnSpc>
            </a:pPr>
            <a:r>
              <a:rPr lang="fr-FR" sz="1600" dirty="0"/>
              <a:t>Couture traditionnelle</a:t>
            </a:r>
          </a:p>
          <a:p>
            <a:pPr>
              <a:lnSpc>
                <a:spcPct val="150000"/>
              </a:lnSpc>
            </a:pPr>
            <a:r>
              <a:rPr lang="fr-FR" sz="1600" dirty="0"/>
              <a:t>Broderie</a:t>
            </a:r>
          </a:p>
        </p:txBody>
      </p:sp>
      <p:pic>
        <p:nvPicPr>
          <p:cNvPr id="7" name="Image 6" descr="IMG-20180921-WA00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741" y="3386208"/>
            <a:ext cx="3256222" cy="2328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4734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TotalTime>
  <Words>3769</Words>
  <Application>Microsoft Macintosh PowerPoint</Application>
  <PresentationFormat>Personnalisé</PresentationFormat>
  <Paragraphs>668</Paragraphs>
  <Slides>74</Slides>
  <Notes>13</Notes>
  <HiddenSlides>0</HiddenSlides>
  <MMClips>0</MMClips>
  <ScaleCrop>false</ScaleCrop>
  <HeadingPairs>
    <vt:vector size="4" baseType="variant">
      <vt:variant>
        <vt:lpstr>Thème</vt:lpstr>
      </vt:variant>
      <vt:variant>
        <vt:i4>1</vt:i4>
      </vt:variant>
      <vt:variant>
        <vt:lpstr>Titres des diapositives</vt:lpstr>
      </vt:variant>
      <vt:variant>
        <vt:i4>74</vt:i4>
      </vt:variant>
    </vt:vector>
  </HeadingPairs>
  <TitlesOfParts>
    <vt:vector size="75" baseType="lpstr">
      <vt:lpstr>Office Theme</vt:lpstr>
      <vt:lpstr>ETUDE DE FAISABILITE CONCERNANT LA CREATION DE TROIS PLATEFORMES D’INNOVATION POUR L’ARTISANAT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L’ARTISANAT EN MILIEU RURAL : ETAT DES LIEUX  </vt:lpstr>
      <vt:lpstr>Problèmes Actuels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Marouan Ben Larbi</dc:creator>
  <cp:lastModifiedBy>chakib lahlou</cp:lastModifiedBy>
  <cp:revision>67</cp:revision>
  <dcterms:created xsi:type="dcterms:W3CDTF">2018-11-22T09:07:05Z</dcterms:created>
  <dcterms:modified xsi:type="dcterms:W3CDTF">2018-12-02T16:57:49Z</dcterms:modified>
</cp:coreProperties>
</file>